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7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1D36"/>
    <a:srgbClr val="FF8577"/>
    <a:srgbClr val="432A88"/>
    <a:srgbClr val="8F77D5"/>
    <a:srgbClr val="605970"/>
    <a:srgbClr val="433C54"/>
    <a:srgbClr val="DC4C81"/>
    <a:srgbClr val="AD97ED"/>
    <a:srgbClr val="00A3A0"/>
    <a:srgbClr val="CA85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79651" autoAdjust="0"/>
  </p:normalViewPr>
  <p:slideViewPr>
    <p:cSldViewPr snapToGrid="0" snapToObjects="1">
      <p:cViewPr varScale="1">
        <p:scale>
          <a:sx n="72" d="100"/>
          <a:sy n="72" d="100"/>
        </p:scale>
        <p:origin x="576" y="66"/>
      </p:cViewPr>
      <p:guideLst/>
    </p:cSldViewPr>
  </p:slideViewPr>
  <p:outlineViewPr>
    <p:cViewPr>
      <p:scale>
        <a:sx n="33" d="100"/>
        <a:sy n="33" d="100"/>
      </p:scale>
      <p:origin x="0" y="-40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>
        <p:scale>
          <a:sx n="100" d="100"/>
          <a:sy n="100" d="100"/>
        </p:scale>
        <p:origin x="250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(n=1029)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Non applicable - je ne suis pas l'actualité</c:v>
                </c:pt>
                <c:pt idx="1">
                  <c:v>Autre</c:v>
                </c:pt>
                <c:pt idx="2">
                  <c:v>Je lis des articles de blogs / de sites associatifs</c:v>
                </c:pt>
                <c:pt idx="3">
                  <c:v>Je lis la presse écrite (papier/web)</c:v>
                </c:pt>
                <c:pt idx="4">
                  <c:v>J'écoute la radio</c:v>
                </c:pt>
                <c:pt idx="5">
                  <c:v>Je me tiens informé(e) via les réseaux sociaux</c:v>
                </c:pt>
                <c:pt idx="6">
                  <c:v>Je regarde le journal télévisé des chaînes d'informations en continu (BFMTV, LCI, CNEWS…)</c:v>
                </c:pt>
                <c:pt idx="7">
                  <c:v>Je regarde le journal télévisé des chaînes TV généralistes (TF1, France 2, France 3, M6...)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4.9399999999999999E-2</c:v>
                </c:pt>
                <c:pt idx="1">
                  <c:v>2.8899999999999999E-2</c:v>
                </c:pt>
                <c:pt idx="2">
                  <c:v>8.1199999999999994E-2</c:v>
                </c:pt>
                <c:pt idx="3">
                  <c:v>0.25719999999999998</c:v>
                </c:pt>
                <c:pt idx="4">
                  <c:v>0.2868</c:v>
                </c:pt>
                <c:pt idx="5">
                  <c:v>0.29859999999999998</c:v>
                </c:pt>
                <c:pt idx="6">
                  <c:v>0.35439999999999999</c:v>
                </c:pt>
                <c:pt idx="7">
                  <c:v>0.52459999999999996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06-430E-B75E-D0C8C2F5E5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-2113994440"/>
        <c:crosses val="autoZero"/>
        <c:auto val="1"/>
        <c:lblAlgn val="ctr"/>
        <c:lblOffset val="730"/>
        <c:noMultiLvlLbl val="0"/>
      </c:catAx>
      <c:valAx>
        <c:axId val="-2113994440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-2068027336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(n=1029)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Non applicable - je n'ai pas entendu parler du décès de George Floyd</c:v>
                </c:pt>
                <c:pt idx="1">
                  <c:v>Je ne sais pas</c:v>
                </c:pt>
                <c:pt idx="2">
                  <c:v>Je ne fais confiance à aucune de ces sources</c:v>
                </c:pt>
                <c:pt idx="3">
                  <c:v>Les blogs / sites associatifs</c:v>
                </c:pt>
                <c:pt idx="4">
                  <c:v>Les chaînes radios</c:v>
                </c:pt>
                <c:pt idx="5">
                  <c:v>La presse écrite (papier/web)</c:v>
                </c:pt>
                <c:pt idx="6">
                  <c:v>Les réseaux sociaux</c:v>
                </c:pt>
                <c:pt idx="7">
                  <c:v>Les chaînes TV d'informations en continu (BFMTV, LCI, CNEWS…)</c:v>
                </c:pt>
                <c:pt idx="8">
                  <c:v>Les chaînes TV généralistes (TF1, France 2, France 3, M6...)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3.5200000000000002E-2</c:v>
                </c:pt>
                <c:pt idx="1">
                  <c:v>0.10059999999999999</c:v>
                </c:pt>
                <c:pt idx="2">
                  <c:v>0.21379999999999999</c:v>
                </c:pt>
                <c:pt idx="3">
                  <c:v>2.4899999999999999E-2</c:v>
                </c:pt>
                <c:pt idx="4">
                  <c:v>5.2600000000000001E-2</c:v>
                </c:pt>
                <c:pt idx="5">
                  <c:v>0.1062</c:v>
                </c:pt>
                <c:pt idx="6">
                  <c:v>0.107</c:v>
                </c:pt>
                <c:pt idx="7">
                  <c:v>0.13930000000000001</c:v>
                </c:pt>
                <c:pt idx="8">
                  <c:v>0.22040000000000001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07-4C2E-AEC6-0AD8D98A47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-2113994440"/>
        <c:crosses val="autoZero"/>
        <c:auto val="1"/>
        <c:lblAlgn val="ctr"/>
        <c:lblOffset val="730"/>
        <c:noMultiLvlLbl val="0"/>
      </c:catAx>
      <c:valAx>
        <c:axId val="-2113994440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-2068027336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474F6-0813-4E9E-BD01-DD98AB917DB0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45997-05F8-4CAF-948E-9C18C89C6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63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175" y="117475"/>
            <a:ext cx="2489200" cy="1401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860288" y="117089"/>
            <a:ext cx="3808141" cy="14019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73C71-BADA-7840-A739-1AAC7105DD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031" y="2018371"/>
            <a:ext cx="5993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SUPPORTING INFORMATION: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28239" y="2387703"/>
            <a:ext cx="654019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31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777600" y="576000"/>
            <a:ext cx="10634400" cy="461665"/>
          </a:xfrm>
        </p:spPr>
        <p:txBody>
          <a:bodyPr/>
          <a:lstStyle>
            <a:lvl1pPr>
              <a:defRPr baseline="0">
                <a:solidFill>
                  <a:srgbClr val="241D36"/>
                </a:solidFill>
              </a:defRPr>
            </a:lvl1pPr>
          </a:lstStyle>
          <a:p>
            <a:r>
              <a:rPr lang="en-US" dirty="0"/>
              <a:t>Single Chart</a:t>
            </a:r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826238" y="6437376"/>
            <a:ext cx="10634400" cy="283464"/>
          </a:xfrm>
          <a:prstGeom prst="rect">
            <a:avLst/>
          </a:prstGeom>
        </p:spPr>
        <p:txBody>
          <a:bodyPr vert="horz" lIns="91440" tIns="0" rIns="91440" bIns="0" rtlCol="0" anchor="b" anchorCtr="0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7DAADA-EE63-2044-A643-9587567FB5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918" y="6019931"/>
            <a:ext cx="1188720" cy="27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8059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94">
          <p15:clr>
            <a:srgbClr val="FBAE40"/>
          </p15:clr>
        </p15:guide>
        <p15:guide id="2" orient="horz" pos="382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Text – 1 Col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77600" y="1961147"/>
            <a:ext cx="10634472" cy="1077218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lang="en-US" sz="6400" b="1" kern="1200" dirty="0" smtClean="0">
                <a:solidFill>
                  <a:srgbClr val="9A4DB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Service title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777600" y="3260038"/>
            <a:ext cx="10634472" cy="1089529"/>
          </a:xfrm>
        </p:spPr>
        <p:txBody>
          <a:bodyPr>
            <a:spAutoFit/>
          </a:bodyPr>
          <a:lstStyle>
            <a:lvl1pPr>
              <a:defRPr lang="en-US" sz="2400" kern="120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2400" kern="1200" dirty="0" smtClean="0">
                <a:solidFill>
                  <a:srgbClr val="332C4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 sz="2400" kern="1200" dirty="0" smtClean="0">
                <a:solidFill>
                  <a:srgbClr val="332C4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 sz="2400" kern="1200" dirty="0" smtClean="0">
                <a:solidFill>
                  <a:srgbClr val="332C4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sz="2400" kern="1200" dirty="0">
                <a:solidFill>
                  <a:srgbClr val="332C4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Summary,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ius</a:t>
            </a:r>
            <a:r>
              <a:rPr lang="en-US" dirty="0"/>
              <a:t> ne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constituto</a:t>
            </a:r>
            <a:r>
              <a:rPr lang="en-US" dirty="0"/>
              <a:t>, vim </a:t>
            </a:r>
            <a:r>
              <a:rPr lang="en-US" dirty="0" err="1"/>
              <a:t>cetero</a:t>
            </a:r>
            <a:r>
              <a:rPr lang="en-US" dirty="0"/>
              <a:t> </a:t>
            </a:r>
            <a:r>
              <a:rPr lang="en-US" dirty="0" err="1"/>
              <a:t>inermis</a:t>
            </a:r>
            <a:r>
              <a:rPr lang="en-US" dirty="0"/>
              <a:t> argumentum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copiosae</a:t>
            </a:r>
            <a:r>
              <a:rPr lang="en-US" dirty="0"/>
              <a:t> </a:t>
            </a:r>
            <a:r>
              <a:rPr lang="en-US" dirty="0" err="1"/>
              <a:t>oporteat</a:t>
            </a:r>
            <a:r>
              <a:rPr lang="en-US" dirty="0"/>
              <a:t> </a:t>
            </a:r>
            <a:r>
              <a:rPr lang="en-US" dirty="0" err="1"/>
              <a:t>reformidans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id. </a:t>
            </a:r>
            <a:r>
              <a:rPr lang="en-US" dirty="0" err="1"/>
              <a:t>Fierent</a:t>
            </a:r>
            <a:r>
              <a:rPr lang="en-US" dirty="0"/>
              <a:t> </a:t>
            </a:r>
            <a:r>
              <a:rPr lang="en-US" dirty="0" err="1"/>
              <a:t>accusamus</a:t>
            </a:r>
            <a:r>
              <a:rPr lang="en-US" dirty="0"/>
              <a:t> sea id.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1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2329985B-D2C5-5C48-B1C3-2BB7D57E08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7600" y="1691416"/>
            <a:ext cx="4833491" cy="757130"/>
          </a:xfrm>
          <a:noFill/>
        </p:spPr>
        <p:txBody>
          <a:bodyPr wrap="square" anchor="ctr" anchorCtr="0">
            <a:spAutoFit/>
          </a:bodyPr>
          <a:lstStyle>
            <a:lvl1pPr algn="l">
              <a:defRPr sz="4800" b="1" baseline="0">
                <a:solidFill>
                  <a:srgbClr val="7C64C4"/>
                </a:solidFill>
              </a:defRPr>
            </a:lvl1pPr>
          </a:lstStyle>
          <a:p>
            <a:pPr lvl="0"/>
            <a:r>
              <a:rPr lang="en-US" dirty="0"/>
              <a:t>Product 1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61CB4D8D-07CB-3A44-9EC5-11056508DA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42509" y="1691417"/>
            <a:ext cx="4869490" cy="757130"/>
          </a:xfrm>
          <a:noFill/>
        </p:spPr>
        <p:txBody>
          <a:bodyPr wrap="square" anchor="ctr" anchorCtr="0">
            <a:spAutoFit/>
          </a:bodyPr>
          <a:lstStyle>
            <a:lvl1pPr algn="l">
              <a:defRPr sz="4800" b="1" baseline="0">
                <a:solidFill>
                  <a:srgbClr val="7C64C4"/>
                </a:solidFill>
              </a:defRPr>
            </a:lvl1pPr>
          </a:lstStyle>
          <a:p>
            <a:pPr lvl="0"/>
            <a:r>
              <a:rPr lang="en-US" dirty="0"/>
              <a:t>Product 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CF3F56-8DA4-7040-8564-EF1A99EC84D1}"/>
              </a:ext>
            </a:extLst>
          </p:cNvPr>
          <p:cNvSpPr/>
          <p:nvPr userDrawn="1"/>
        </p:nvSpPr>
        <p:spPr>
          <a:xfrm>
            <a:off x="6058800" y="1463673"/>
            <a:ext cx="36000" cy="421229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781285" y="2676292"/>
            <a:ext cx="4833491" cy="832221"/>
          </a:xfrm>
        </p:spPr>
        <p:txBody>
          <a:bodyPr>
            <a:sp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1800" b="1">
                <a:solidFill>
                  <a:schemeClr val="tx1"/>
                </a:solidFill>
              </a:defRPr>
            </a:lvl1pPr>
            <a:lvl2pPr marL="0" indent="0">
              <a:lnSpc>
                <a:spcPct val="130000"/>
              </a:lnSpc>
              <a:spcBef>
                <a:spcPts val="0"/>
              </a:spcBef>
              <a:defRPr sz="1800">
                <a:latin typeface="+mn-lt"/>
              </a:defRPr>
            </a:lvl2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ius</a:t>
            </a:r>
            <a:r>
              <a:rPr lang="en-US" dirty="0"/>
              <a:t> ne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constituto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781285" y="3693397"/>
            <a:ext cx="4833491" cy="1532727"/>
          </a:xfrm>
        </p:spPr>
        <p:txBody>
          <a:bodyPr>
            <a:sp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  <a:lvl2pPr marL="0" indent="0">
              <a:lnSpc>
                <a:spcPct val="130000"/>
              </a:lnSpc>
              <a:spcBef>
                <a:spcPts val="0"/>
              </a:spcBef>
              <a:defRPr sz="1800">
                <a:latin typeface="+mn-lt"/>
              </a:defRPr>
            </a:lvl2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ius</a:t>
            </a:r>
            <a:r>
              <a:rPr lang="en-US" dirty="0"/>
              <a:t> ne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constituto</a:t>
            </a:r>
            <a:r>
              <a:rPr lang="en-US" dirty="0"/>
              <a:t>, vim </a:t>
            </a:r>
            <a:r>
              <a:rPr lang="en-US" dirty="0" err="1"/>
              <a:t>cetero</a:t>
            </a:r>
            <a:r>
              <a:rPr lang="en-US" dirty="0"/>
              <a:t> </a:t>
            </a:r>
            <a:r>
              <a:rPr lang="en-US" dirty="0" err="1"/>
              <a:t>inermis</a:t>
            </a:r>
            <a:r>
              <a:rPr lang="en-US" dirty="0"/>
              <a:t> argumentum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copiosae</a:t>
            </a:r>
            <a:r>
              <a:rPr lang="en-US" dirty="0"/>
              <a:t> </a:t>
            </a:r>
            <a:r>
              <a:rPr lang="en-US" dirty="0" err="1"/>
              <a:t>oporteat</a:t>
            </a:r>
            <a:r>
              <a:rPr lang="en-US" dirty="0"/>
              <a:t> </a:t>
            </a:r>
            <a:r>
              <a:rPr lang="en-US" dirty="0" err="1"/>
              <a:t>reformidans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id. </a:t>
            </a:r>
            <a:r>
              <a:rPr lang="en-US" dirty="0" err="1"/>
              <a:t>Fierent</a:t>
            </a:r>
            <a:r>
              <a:rPr lang="en-US" dirty="0"/>
              <a:t> </a:t>
            </a:r>
            <a:r>
              <a:rPr lang="en-US" dirty="0" err="1"/>
              <a:t>accusamus</a:t>
            </a:r>
            <a:r>
              <a:rPr lang="en-US" dirty="0"/>
              <a:t> sea id.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6542509" y="2676292"/>
            <a:ext cx="4833491" cy="832221"/>
          </a:xfrm>
        </p:spPr>
        <p:txBody>
          <a:bodyPr>
            <a:sp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1800" b="1">
                <a:solidFill>
                  <a:schemeClr val="tx1"/>
                </a:solidFill>
              </a:defRPr>
            </a:lvl1pPr>
            <a:lvl2pPr marL="0" indent="0">
              <a:lnSpc>
                <a:spcPct val="130000"/>
              </a:lnSpc>
              <a:spcBef>
                <a:spcPts val="0"/>
              </a:spcBef>
              <a:defRPr sz="1800">
                <a:latin typeface="+mn-lt"/>
              </a:defRPr>
            </a:lvl2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ius</a:t>
            </a:r>
            <a:r>
              <a:rPr lang="en-US" dirty="0"/>
              <a:t> ne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constituto</a:t>
            </a:r>
            <a:endParaRPr lang="en-US" dirty="0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6542509" y="3693397"/>
            <a:ext cx="4833491" cy="1532727"/>
          </a:xfrm>
        </p:spPr>
        <p:txBody>
          <a:bodyPr>
            <a:sp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  <a:lvl2pPr marL="0" indent="0">
              <a:lnSpc>
                <a:spcPct val="130000"/>
              </a:lnSpc>
              <a:spcBef>
                <a:spcPts val="0"/>
              </a:spcBef>
              <a:defRPr sz="1800">
                <a:latin typeface="+mn-lt"/>
              </a:defRPr>
            </a:lvl2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ius</a:t>
            </a:r>
            <a:r>
              <a:rPr lang="en-US" dirty="0"/>
              <a:t> ne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constituto</a:t>
            </a:r>
            <a:r>
              <a:rPr lang="en-US" dirty="0"/>
              <a:t>, vim </a:t>
            </a:r>
            <a:r>
              <a:rPr lang="en-US" dirty="0" err="1"/>
              <a:t>cetero</a:t>
            </a:r>
            <a:r>
              <a:rPr lang="en-US" dirty="0"/>
              <a:t> </a:t>
            </a:r>
            <a:r>
              <a:rPr lang="en-US" dirty="0" err="1"/>
              <a:t>inermis</a:t>
            </a:r>
            <a:r>
              <a:rPr lang="en-US" dirty="0"/>
              <a:t> argumentum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copiosae</a:t>
            </a:r>
            <a:r>
              <a:rPr lang="en-US" dirty="0"/>
              <a:t> </a:t>
            </a:r>
            <a:r>
              <a:rPr lang="en-US" dirty="0" err="1"/>
              <a:t>oporteat</a:t>
            </a:r>
            <a:r>
              <a:rPr lang="en-US" dirty="0"/>
              <a:t> </a:t>
            </a:r>
            <a:r>
              <a:rPr lang="en-US" dirty="0" err="1"/>
              <a:t>reformidans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id. </a:t>
            </a:r>
            <a:r>
              <a:rPr lang="en-US" dirty="0" err="1"/>
              <a:t>Fierent</a:t>
            </a:r>
            <a:r>
              <a:rPr lang="en-US" dirty="0"/>
              <a:t> </a:t>
            </a:r>
            <a:r>
              <a:rPr lang="en-US" dirty="0" err="1"/>
              <a:t>accusamus</a:t>
            </a:r>
            <a:r>
              <a:rPr lang="en-US" dirty="0"/>
              <a:t> sea id.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Comparison – Text – 2 cols</a:t>
            </a:r>
          </a:p>
        </p:txBody>
      </p:sp>
    </p:spTree>
    <p:extLst>
      <p:ext uri="{BB962C8B-B14F-4D97-AF65-F5344CB8AC3E}">
        <p14:creationId xmlns:p14="http://schemas.microsoft.com/office/powerpoint/2010/main" val="2747013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94">
          <p15:clr>
            <a:srgbClr val="FBAE40"/>
          </p15:clr>
        </p15:guide>
        <p15:guide id="2" orient="horz" pos="382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2329985B-D2C5-5C48-B1C3-2BB7D57E08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7600" y="1746815"/>
            <a:ext cx="3114109" cy="646331"/>
          </a:xfrm>
          <a:noFill/>
        </p:spPr>
        <p:txBody>
          <a:bodyPr wrap="square" anchor="ctr" anchorCtr="0">
            <a:spAutoFit/>
          </a:bodyPr>
          <a:lstStyle>
            <a:lvl1pPr algn="l">
              <a:defRPr sz="4000" b="1" baseline="0">
                <a:solidFill>
                  <a:srgbClr val="DD4B81"/>
                </a:solidFill>
              </a:defRPr>
            </a:lvl1pPr>
          </a:lstStyle>
          <a:p>
            <a:pPr lvl="0"/>
            <a:r>
              <a:rPr lang="en-US" dirty="0"/>
              <a:t>Client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CF3F56-8DA4-7040-8564-EF1A99EC84D1}"/>
              </a:ext>
            </a:extLst>
          </p:cNvPr>
          <p:cNvSpPr/>
          <p:nvPr userDrawn="1"/>
        </p:nvSpPr>
        <p:spPr>
          <a:xfrm>
            <a:off x="4196727" y="1691416"/>
            <a:ext cx="36000" cy="421229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BA862AD6-F385-F04E-A28D-59877B3370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37745" y="1746815"/>
            <a:ext cx="3114109" cy="646331"/>
          </a:xfrm>
          <a:noFill/>
        </p:spPr>
        <p:txBody>
          <a:bodyPr wrap="square" anchor="ctr" anchorCtr="0">
            <a:spAutoFit/>
          </a:bodyPr>
          <a:lstStyle>
            <a:lvl1pPr algn="l">
              <a:defRPr sz="4000" b="1" baseline="0">
                <a:solidFill>
                  <a:srgbClr val="DD4B81"/>
                </a:solidFill>
              </a:defRPr>
            </a:lvl1pPr>
          </a:lstStyle>
          <a:p>
            <a:pPr lvl="0"/>
            <a:r>
              <a:rPr lang="en-US" dirty="0"/>
              <a:t>Client 2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992AAD82-B17B-F847-B348-0A9F1C2C071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97891" y="1746815"/>
            <a:ext cx="3114109" cy="646331"/>
          </a:xfrm>
          <a:noFill/>
        </p:spPr>
        <p:txBody>
          <a:bodyPr wrap="square" anchor="ctr" anchorCtr="0">
            <a:spAutoFit/>
          </a:bodyPr>
          <a:lstStyle>
            <a:lvl1pPr algn="l">
              <a:defRPr sz="4000" b="1" baseline="0">
                <a:solidFill>
                  <a:srgbClr val="DD4B81"/>
                </a:solidFill>
              </a:defRPr>
            </a:lvl1pPr>
          </a:lstStyle>
          <a:p>
            <a:pPr lvl="0"/>
            <a:r>
              <a:rPr lang="en-US" dirty="0"/>
              <a:t>Client 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C7BD529-37CC-EB46-BD0E-9CB5DA742F98}"/>
              </a:ext>
            </a:extLst>
          </p:cNvPr>
          <p:cNvSpPr/>
          <p:nvPr userDrawn="1"/>
        </p:nvSpPr>
        <p:spPr>
          <a:xfrm>
            <a:off x="7956872" y="1691416"/>
            <a:ext cx="36000" cy="421229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77600" y="2676293"/>
            <a:ext cx="3114109" cy="1984248"/>
          </a:xfrm>
        </p:spPr>
        <p:txBody>
          <a:bodyPr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1600">
                <a:solidFill>
                  <a:schemeClr val="tx1"/>
                </a:solidFill>
                <a:latin typeface="+mn-lt"/>
              </a:defRPr>
            </a:lvl1pPr>
            <a:lvl2pPr>
              <a:defRPr sz="1600">
                <a:solidFill>
                  <a:schemeClr val="tx1"/>
                </a:solidFill>
                <a:latin typeface="+mn-lt"/>
              </a:defRPr>
            </a:lvl2pPr>
            <a:lvl3pPr>
              <a:defRPr sz="1600">
                <a:solidFill>
                  <a:schemeClr val="tx1"/>
                </a:solidFill>
                <a:latin typeface="+mn-lt"/>
              </a:defRPr>
            </a:lvl3pPr>
            <a:lvl4pPr>
              <a:defRPr sz="1600">
                <a:solidFill>
                  <a:schemeClr val="tx1"/>
                </a:solidFill>
                <a:latin typeface="+mn-lt"/>
              </a:defRPr>
            </a:lvl4pPr>
            <a:lvl5pPr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ius</a:t>
            </a:r>
            <a:r>
              <a:rPr lang="en-US" dirty="0"/>
              <a:t> ne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constituto</a:t>
            </a:r>
            <a:r>
              <a:rPr lang="en-US" dirty="0"/>
              <a:t>, vim </a:t>
            </a:r>
            <a:r>
              <a:rPr lang="en-US" dirty="0" err="1"/>
              <a:t>cetero</a:t>
            </a:r>
            <a:r>
              <a:rPr lang="en-US" dirty="0"/>
              <a:t> </a:t>
            </a:r>
            <a:r>
              <a:rPr lang="en-US" dirty="0" err="1"/>
              <a:t>inermis</a:t>
            </a:r>
            <a:r>
              <a:rPr lang="en-US" dirty="0"/>
              <a:t> argumentum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copiosae</a:t>
            </a:r>
            <a:r>
              <a:rPr lang="en-US" dirty="0"/>
              <a:t> </a:t>
            </a:r>
            <a:r>
              <a:rPr lang="en-US" dirty="0" err="1"/>
              <a:t>oporteat</a:t>
            </a:r>
            <a:r>
              <a:rPr lang="en-US" dirty="0"/>
              <a:t> </a:t>
            </a:r>
            <a:r>
              <a:rPr lang="en-US" dirty="0" err="1"/>
              <a:t>reformidans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id. </a:t>
            </a:r>
            <a:r>
              <a:rPr lang="en-US" dirty="0" err="1"/>
              <a:t>Fierent</a:t>
            </a:r>
            <a:r>
              <a:rPr lang="en-US" dirty="0"/>
              <a:t> </a:t>
            </a:r>
            <a:r>
              <a:rPr lang="en-US" dirty="0" err="1"/>
              <a:t>accusamus</a:t>
            </a:r>
            <a:r>
              <a:rPr lang="en-US" dirty="0"/>
              <a:t> sea id.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537745" y="2676293"/>
            <a:ext cx="3114109" cy="1984248"/>
          </a:xfrm>
        </p:spPr>
        <p:txBody>
          <a:bodyPr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1600">
                <a:solidFill>
                  <a:schemeClr val="tx1"/>
                </a:solidFill>
                <a:latin typeface="+mn-lt"/>
              </a:defRPr>
            </a:lvl1pPr>
            <a:lvl2pPr>
              <a:defRPr sz="1600">
                <a:solidFill>
                  <a:schemeClr val="tx1"/>
                </a:solidFill>
                <a:latin typeface="+mn-lt"/>
              </a:defRPr>
            </a:lvl2pPr>
            <a:lvl3pPr>
              <a:defRPr sz="1600">
                <a:solidFill>
                  <a:schemeClr val="tx1"/>
                </a:solidFill>
                <a:latin typeface="+mn-lt"/>
              </a:defRPr>
            </a:lvl3pPr>
            <a:lvl4pPr>
              <a:defRPr sz="1600">
                <a:solidFill>
                  <a:schemeClr val="tx1"/>
                </a:solidFill>
                <a:latin typeface="+mn-lt"/>
              </a:defRPr>
            </a:lvl4pPr>
            <a:lvl5pPr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ius</a:t>
            </a:r>
            <a:r>
              <a:rPr lang="en-US" dirty="0"/>
              <a:t> ne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constituto</a:t>
            </a:r>
            <a:r>
              <a:rPr lang="en-US" dirty="0"/>
              <a:t>, vim </a:t>
            </a:r>
            <a:r>
              <a:rPr lang="en-US" dirty="0" err="1"/>
              <a:t>cetero</a:t>
            </a:r>
            <a:r>
              <a:rPr lang="en-US" dirty="0"/>
              <a:t> </a:t>
            </a:r>
            <a:r>
              <a:rPr lang="en-US" dirty="0" err="1"/>
              <a:t>inermis</a:t>
            </a:r>
            <a:r>
              <a:rPr lang="en-US" dirty="0"/>
              <a:t> argumentum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copiosae</a:t>
            </a:r>
            <a:r>
              <a:rPr lang="en-US" dirty="0"/>
              <a:t> </a:t>
            </a:r>
            <a:r>
              <a:rPr lang="en-US" dirty="0" err="1"/>
              <a:t>oporteat</a:t>
            </a:r>
            <a:r>
              <a:rPr lang="en-US" dirty="0"/>
              <a:t> </a:t>
            </a:r>
            <a:r>
              <a:rPr lang="en-US" dirty="0" err="1"/>
              <a:t>reformidans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id. </a:t>
            </a:r>
            <a:r>
              <a:rPr lang="en-US" dirty="0" err="1"/>
              <a:t>Fierent</a:t>
            </a:r>
            <a:r>
              <a:rPr lang="en-US" dirty="0"/>
              <a:t> </a:t>
            </a:r>
            <a:r>
              <a:rPr lang="en-US" dirty="0" err="1"/>
              <a:t>accusamus</a:t>
            </a:r>
            <a:r>
              <a:rPr lang="en-US" dirty="0"/>
              <a:t> sea id.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8297891" y="2676293"/>
            <a:ext cx="3114109" cy="1984248"/>
          </a:xfrm>
        </p:spPr>
        <p:txBody>
          <a:bodyPr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1600">
                <a:solidFill>
                  <a:schemeClr val="tx1"/>
                </a:solidFill>
                <a:latin typeface="+mn-lt"/>
              </a:defRPr>
            </a:lvl1pPr>
            <a:lvl2pPr>
              <a:defRPr sz="1600">
                <a:solidFill>
                  <a:schemeClr val="tx1"/>
                </a:solidFill>
                <a:latin typeface="+mn-lt"/>
              </a:defRPr>
            </a:lvl2pPr>
            <a:lvl3pPr>
              <a:defRPr sz="1600">
                <a:solidFill>
                  <a:schemeClr val="tx1"/>
                </a:solidFill>
                <a:latin typeface="+mn-lt"/>
              </a:defRPr>
            </a:lvl3pPr>
            <a:lvl4pPr>
              <a:defRPr sz="1600">
                <a:solidFill>
                  <a:schemeClr val="tx1"/>
                </a:solidFill>
                <a:latin typeface="+mn-lt"/>
              </a:defRPr>
            </a:lvl4pPr>
            <a:lvl5pPr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ius</a:t>
            </a:r>
            <a:r>
              <a:rPr lang="en-US" dirty="0"/>
              <a:t> ne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constituto</a:t>
            </a:r>
            <a:r>
              <a:rPr lang="en-US" dirty="0"/>
              <a:t>, vim </a:t>
            </a:r>
            <a:r>
              <a:rPr lang="en-US" dirty="0" err="1"/>
              <a:t>cetero</a:t>
            </a:r>
            <a:r>
              <a:rPr lang="en-US" dirty="0"/>
              <a:t> </a:t>
            </a:r>
            <a:r>
              <a:rPr lang="en-US" dirty="0" err="1"/>
              <a:t>inermis</a:t>
            </a:r>
            <a:r>
              <a:rPr lang="en-US" dirty="0"/>
              <a:t> argumentum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copiosae</a:t>
            </a:r>
            <a:r>
              <a:rPr lang="en-US" dirty="0"/>
              <a:t> </a:t>
            </a:r>
            <a:r>
              <a:rPr lang="en-US" dirty="0" err="1"/>
              <a:t>oporteat</a:t>
            </a:r>
            <a:r>
              <a:rPr lang="en-US" dirty="0"/>
              <a:t> </a:t>
            </a:r>
            <a:r>
              <a:rPr lang="en-US" dirty="0" err="1"/>
              <a:t>reformidans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id. </a:t>
            </a:r>
            <a:r>
              <a:rPr lang="en-US" dirty="0" err="1"/>
              <a:t>Fierent</a:t>
            </a:r>
            <a:r>
              <a:rPr lang="en-US" dirty="0"/>
              <a:t> </a:t>
            </a:r>
            <a:r>
              <a:rPr lang="en-US" dirty="0" err="1"/>
              <a:t>accusamus</a:t>
            </a:r>
            <a:r>
              <a:rPr lang="en-US" dirty="0"/>
              <a:t> sea id.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Comparison – Text – 3 cols</a:t>
            </a:r>
          </a:p>
        </p:txBody>
      </p:sp>
    </p:spTree>
    <p:extLst>
      <p:ext uri="{BB962C8B-B14F-4D97-AF65-F5344CB8AC3E}">
        <p14:creationId xmlns:p14="http://schemas.microsoft.com/office/powerpoint/2010/main" val="17937626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94">
          <p15:clr>
            <a:srgbClr val="FBAE40"/>
          </p15:clr>
        </p15:guide>
        <p15:guide id="2" orient="horz" pos="382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777600" y="1811532"/>
            <a:ext cx="3311999" cy="3600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3CD9E70E-047F-524B-8B42-F14CB3CAB7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7600" y="1497600"/>
            <a:ext cx="3311999" cy="313932"/>
          </a:xfrm>
          <a:solidFill>
            <a:srgbClr val="F7F6FB"/>
          </a:solidFill>
        </p:spPr>
        <p:txBody>
          <a:bodyPr wrap="square" anchor="ctr" anchorCtr="0">
            <a:spAutoFit/>
          </a:bodyPr>
          <a:lstStyle>
            <a:lvl1pPr algn="ctr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Chart Placeholder 7">
            <a:extLst>
              <a:ext uri="{FF2B5EF4-FFF2-40B4-BE49-F238E27FC236}">
                <a16:creationId xmlns:a16="http://schemas.microsoft.com/office/drawing/2014/main" id="{F188B11B-60A7-0849-A43C-D99DF3D0A830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438799" y="1811532"/>
            <a:ext cx="3311999" cy="3600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BA18ED58-B2E2-EE43-877F-DE0040789F9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8800" y="1497600"/>
            <a:ext cx="3311999" cy="313932"/>
          </a:xfrm>
          <a:solidFill>
            <a:srgbClr val="F7F6FB"/>
          </a:solidFill>
        </p:spPr>
        <p:txBody>
          <a:bodyPr wrap="square" anchor="ctr" anchorCtr="0">
            <a:spAutoFit/>
          </a:bodyPr>
          <a:lstStyle>
            <a:lvl1pPr algn="ctr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Chart Placeholder 7">
            <a:extLst>
              <a:ext uri="{FF2B5EF4-FFF2-40B4-BE49-F238E27FC236}">
                <a16:creationId xmlns:a16="http://schemas.microsoft.com/office/drawing/2014/main" id="{9FFBC9A5-B88F-614E-B46F-B732306E6462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8099998" y="1811532"/>
            <a:ext cx="3311999" cy="3600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4E82FAE7-8F88-8D49-ABA2-20B0D71F8B7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00001" y="1497600"/>
            <a:ext cx="3311999" cy="313932"/>
          </a:xfrm>
          <a:solidFill>
            <a:srgbClr val="F7F6FB"/>
          </a:solidFill>
        </p:spPr>
        <p:txBody>
          <a:bodyPr wrap="square" anchor="ctr" anchorCtr="0">
            <a:spAutoFit/>
          </a:bodyPr>
          <a:lstStyle>
            <a:lvl1pPr algn="ctr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Chart layout – 3 cols</a:t>
            </a:r>
          </a:p>
        </p:txBody>
      </p:sp>
    </p:spTree>
    <p:extLst>
      <p:ext uri="{BB962C8B-B14F-4D97-AF65-F5344CB8AC3E}">
        <p14:creationId xmlns:p14="http://schemas.microsoft.com/office/powerpoint/2010/main" val="34748356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94">
          <p15:clr>
            <a:srgbClr val="FBAE40"/>
          </p15:clr>
        </p15:guide>
        <p15:guide id="2" orient="horz" pos="382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777601" y="1906927"/>
            <a:ext cx="10634400" cy="378729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8E84C9E-2496-794B-9347-71DDA36E12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7600" y="1528334"/>
            <a:ext cx="10634400" cy="313932"/>
          </a:xfrm>
          <a:solidFill>
            <a:srgbClr val="F7F6FB"/>
          </a:solidFill>
        </p:spPr>
        <p:txBody>
          <a:bodyPr wrap="square" anchor="ctr" anchorCtr="0">
            <a:spAutoFit/>
          </a:bodyPr>
          <a:lstStyle>
            <a:lvl1pPr algn="ctr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Basic Table</a:t>
            </a:r>
          </a:p>
        </p:txBody>
      </p:sp>
    </p:spTree>
    <p:extLst>
      <p:ext uri="{BB962C8B-B14F-4D97-AF65-F5344CB8AC3E}">
        <p14:creationId xmlns:p14="http://schemas.microsoft.com/office/powerpoint/2010/main" val="7005335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94" userDrawn="1">
          <p15:clr>
            <a:srgbClr val="FBAE40"/>
          </p15:clr>
        </p15:guide>
        <p15:guide id="2" orient="horz" pos="382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23" hasCustomPrompt="1"/>
          </p:nvPr>
        </p:nvSpPr>
        <p:spPr>
          <a:xfrm>
            <a:off x="777599" y="1985211"/>
            <a:ext cx="5185785" cy="392229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Photo Placeholder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5" hasCustomPrompt="1"/>
          </p:nvPr>
        </p:nvSpPr>
        <p:spPr>
          <a:xfrm>
            <a:off x="6207634" y="1985211"/>
            <a:ext cx="5206767" cy="3922294"/>
          </a:xfrm>
        </p:spPr>
        <p:txBody>
          <a:bodyPr/>
          <a:lstStyle>
            <a:lvl1pPr>
              <a:defRPr sz="2400" baseline="0">
                <a:solidFill>
                  <a:schemeClr val="tx2"/>
                </a:solidFill>
                <a:latin typeface="+mn-lt"/>
              </a:defRPr>
            </a:lvl1pPr>
            <a:lvl2pPr>
              <a:defRPr sz="1800" baseline="0">
                <a:solidFill>
                  <a:schemeClr val="tx2"/>
                </a:solidFill>
                <a:latin typeface="+mn-lt"/>
              </a:defRPr>
            </a:lvl2pPr>
            <a:lvl3pPr>
              <a:defRPr>
                <a:solidFill>
                  <a:schemeClr val="tx2"/>
                </a:solidFill>
                <a:latin typeface="+mn-lt"/>
              </a:defRPr>
            </a:lvl3pPr>
            <a:lvl4pPr>
              <a:defRPr>
                <a:solidFill>
                  <a:schemeClr val="tx2"/>
                </a:solidFill>
                <a:latin typeface="+mn-lt"/>
              </a:defRPr>
            </a:lvl4pPr>
            <a:lvl5pPr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Main text – Arial, 24pt, Regular</a:t>
            </a:r>
          </a:p>
          <a:p>
            <a:pPr lvl="1"/>
            <a:r>
              <a:rPr lang="en-US" dirty="0"/>
              <a:t>Sub text – Arial, 18pt, Regular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5529E626-8C84-2947-A150-10B1FDF4E7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7599" y="1501999"/>
            <a:ext cx="10636803" cy="48321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Small Description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Simple - 1 - Violet">
    <p:bg>
      <p:bgPr>
        <a:solidFill>
          <a:srgbClr val="7C64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‹#›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727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Simple - 2 - Orchid">
    <p:bg>
      <p:bgPr>
        <a:solidFill>
          <a:srgbClr val="DC4C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‹#›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860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Simple - 3 - Purple">
    <p:bg>
      <p:bgPr>
        <a:solidFill>
          <a:srgbClr val="9A4D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‹#›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4263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- Full page photo title -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  <a:solidFill>
            <a:srgbClr val="7C64C3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698B9-D050-374A-8EC4-E48F0F103F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674651"/>
            <a:ext cx="9910800" cy="5864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Full page photo title - Violet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Single Chart</a:t>
            </a:r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826238" y="6437376"/>
            <a:ext cx="10634400" cy="283464"/>
          </a:xfrm>
          <a:prstGeom prst="rect">
            <a:avLst/>
          </a:prstGeom>
        </p:spPr>
        <p:txBody>
          <a:bodyPr vert="horz" lIns="91440" tIns="0" rIns="91440" bIns="0" rtlCol="0" anchor="b" anchorCtr="0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0159494-11C6-E74E-8D57-F829B0B264D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7600" y="1152000"/>
            <a:ext cx="10634400" cy="313932"/>
          </a:xfrm>
          <a:noFill/>
        </p:spPr>
        <p:txBody>
          <a:bodyPr wrap="square" anchor="ctr" anchorCtr="0">
            <a:spAutoFit/>
          </a:bodyPr>
          <a:lstStyle>
            <a:lvl1pPr algn="ctr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7DAADA-EE63-2044-A643-9587567FB5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918" y="6019931"/>
            <a:ext cx="1188720" cy="27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909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94">
          <p15:clr>
            <a:srgbClr val="FBAE40"/>
          </p15:clr>
        </p15:guide>
        <p15:guide id="2" orient="horz" pos="382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- Full page photo title - Orch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  <a:solidFill>
            <a:srgbClr val="DD4B81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698B9-D050-374A-8EC4-E48F0F103F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674651"/>
            <a:ext cx="9910800" cy="5864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Full page photo title - Orchid</a:t>
            </a:r>
          </a:p>
        </p:txBody>
      </p:sp>
    </p:spTree>
    <p:extLst>
      <p:ext uri="{BB962C8B-B14F-4D97-AF65-F5344CB8AC3E}">
        <p14:creationId xmlns:p14="http://schemas.microsoft.com/office/powerpoint/2010/main" val="411899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- Full page photo titl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  <a:solidFill>
            <a:srgbClr val="9A4DB0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698B9-D050-374A-8EC4-E48F0F103F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674651"/>
            <a:ext cx="9910800" cy="5864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Full page photo title - Purple</a:t>
            </a:r>
          </a:p>
        </p:txBody>
      </p:sp>
    </p:spTree>
    <p:extLst>
      <p:ext uri="{BB962C8B-B14F-4D97-AF65-F5344CB8AC3E}">
        <p14:creationId xmlns:p14="http://schemas.microsoft.com/office/powerpoint/2010/main" val="42455195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- Section -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18F50F6-6581-AC4A-B5FB-9EE2E0DAE98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80000" y="3394899"/>
            <a:ext cx="9910800" cy="923330"/>
          </a:xfrm>
        </p:spPr>
        <p:txBody>
          <a:bodyPr anchor="t">
            <a:spAutoFit/>
          </a:bodyPr>
          <a:lstStyle>
            <a:lvl1pPr marL="0" indent="0">
              <a:buNone/>
              <a:defRPr sz="2000" b="0">
                <a:solidFill>
                  <a:srgbClr val="9995A0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Section description: If needed. </a:t>
            </a:r>
            <a:r>
              <a:rPr lang="en-US" dirty="0" err="1"/>
              <a:t>Salutavique</a:t>
            </a:r>
            <a:r>
              <a:rPr lang="en-US" dirty="0"/>
              <a:t> in </a:t>
            </a:r>
            <a:r>
              <a:rPr lang="en-US" dirty="0" err="1"/>
              <a:t>decernamusque</a:t>
            </a:r>
            <a:r>
              <a:rPr lang="en-US" dirty="0"/>
              <a:t>, </a:t>
            </a:r>
            <a:r>
              <a:rPr lang="en-US" dirty="0" err="1"/>
              <a:t>accolaeque</a:t>
            </a:r>
            <a:r>
              <a:rPr lang="en-US" dirty="0"/>
              <a:t> </a:t>
            </a:r>
            <a:r>
              <a:rPr lang="en-US" dirty="0" err="1"/>
              <a:t>necessitatem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despiciente</a:t>
            </a:r>
            <a:r>
              <a:rPr lang="en-US" dirty="0"/>
              <a:t> </a:t>
            </a:r>
            <a:r>
              <a:rPr lang="en-US" dirty="0" err="1"/>
              <a:t>includere</a:t>
            </a:r>
            <a:r>
              <a:rPr lang="en-US" dirty="0"/>
              <a:t> </a:t>
            </a:r>
            <a:r>
              <a:rPr lang="en-US" dirty="0" err="1"/>
              <a:t>maculetis</a:t>
            </a:r>
            <a:r>
              <a:rPr lang="en-US" dirty="0"/>
              <a:t> </a:t>
            </a:r>
            <a:r>
              <a:rPr lang="en-US" dirty="0" err="1"/>
              <a:t>tractuque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pro a </a:t>
            </a:r>
            <a:r>
              <a:rPr lang="en-US" dirty="0" err="1"/>
              <a:t>periculaque</a:t>
            </a:r>
            <a:r>
              <a:rPr lang="en-US" dirty="0"/>
              <a:t> et de </a:t>
            </a:r>
            <a:r>
              <a:rPr lang="en-US" dirty="0" err="1"/>
              <a:t>relinquerem</a:t>
            </a:r>
            <a:r>
              <a:rPr lang="en-US" dirty="0"/>
              <a:t>.(Arial 20pt)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EC0F2A-841F-FF4E-AC37-657B160356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808466"/>
            <a:ext cx="9910800" cy="586432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- Default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- Section - Violet">
    <p:bg>
      <p:bgPr>
        <a:solidFill>
          <a:srgbClr val="7C64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2EE904E-AD28-B644-95C2-A4D346164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80000" y="3394899"/>
            <a:ext cx="9910800" cy="923330"/>
          </a:xfrm>
        </p:spPr>
        <p:txBody>
          <a:bodyPr anchor="t">
            <a:spAutoFit/>
          </a:bodyPr>
          <a:lstStyle>
            <a:lvl1pPr marL="0" indent="0">
              <a:buNone/>
              <a:defRPr sz="2000" b="0">
                <a:solidFill>
                  <a:srgbClr val="BEB2E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Section description: If needed. </a:t>
            </a:r>
            <a:r>
              <a:rPr lang="en-US" dirty="0" err="1"/>
              <a:t>Salutavique</a:t>
            </a:r>
            <a:r>
              <a:rPr lang="en-US" dirty="0"/>
              <a:t> in </a:t>
            </a:r>
            <a:r>
              <a:rPr lang="en-US" dirty="0" err="1"/>
              <a:t>decernamusque</a:t>
            </a:r>
            <a:r>
              <a:rPr lang="en-US" dirty="0"/>
              <a:t>, </a:t>
            </a:r>
            <a:r>
              <a:rPr lang="en-US" dirty="0" err="1"/>
              <a:t>accolaeque</a:t>
            </a:r>
            <a:r>
              <a:rPr lang="en-US" dirty="0"/>
              <a:t> </a:t>
            </a:r>
            <a:r>
              <a:rPr lang="en-US" dirty="0" err="1"/>
              <a:t>necessitatem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despiciente</a:t>
            </a:r>
            <a:r>
              <a:rPr lang="en-US" dirty="0"/>
              <a:t> </a:t>
            </a:r>
            <a:r>
              <a:rPr lang="en-US" dirty="0" err="1"/>
              <a:t>includere</a:t>
            </a:r>
            <a:r>
              <a:rPr lang="en-US" dirty="0"/>
              <a:t> </a:t>
            </a:r>
            <a:r>
              <a:rPr lang="en-US" dirty="0" err="1"/>
              <a:t>maculetis</a:t>
            </a:r>
            <a:r>
              <a:rPr lang="en-US" dirty="0"/>
              <a:t> </a:t>
            </a:r>
            <a:r>
              <a:rPr lang="en-US" dirty="0" err="1"/>
              <a:t>tractuque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pro a </a:t>
            </a:r>
            <a:r>
              <a:rPr lang="en-US" dirty="0" err="1"/>
              <a:t>periculaque</a:t>
            </a:r>
            <a:r>
              <a:rPr lang="en-US" dirty="0"/>
              <a:t> et de </a:t>
            </a:r>
            <a:r>
              <a:rPr lang="en-US" dirty="0" err="1"/>
              <a:t>relinquerem</a:t>
            </a:r>
            <a:r>
              <a:rPr lang="en-US" dirty="0"/>
              <a:t>.(Arial 20pt)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9326F20-F448-2348-96F8-968376BA6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808466"/>
            <a:ext cx="9910800" cy="58643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 (Arial 32pt / Bold)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‹#›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- Section - Orchid">
    <p:bg>
      <p:bgPr>
        <a:solidFill>
          <a:srgbClr val="DC4C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2EE904E-AD28-B644-95C2-A4D346164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80000" y="3394899"/>
            <a:ext cx="9910800" cy="923330"/>
          </a:xfrm>
        </p:spPr>
        <p:txBody>
          <a:bodyPr anchor="t">
            <a:spAutoFit/>
          </a:bodyPr>
          <a:lstStyle>
            <a:lvl1pPr marL="0" indent="0">
              <a:buNone/>
              <a:defRPr sz="2000" b="0">
                <a:solidFill>
                  <a:srgbClr val="EEA6C0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Section description: If needed. </a:t>
            </a:r>
            <a:r>
              <a:rPr lang="en-US" dirty="0" err="1"/>
              <a:t>Salutavique</a:t>
            </a:r>
            <a:r>
              <a:rPr lang="en-US" dirty="0"/>
              <a:t> in </a:t>
            </a:r>
            <a:r>
              <a:rPr lang="en-US" dirty="0" err="1"/>
              <a:t>decernamusque</a:t>
            </a:r>
            <a:r>
              <a:rPr lang="en-US" dirty="0"/>
              <a:t>, </a:t>
            </a:r>
            <a:r>
              <a:rPr lang="en-US" dirty="0" err="1"/>
              <a:t>accolaeque</a:t>
            </a:r>
            <a:r>
              <a:rPr lang="en-US" dirty="0"/>
              <a:t> </a:t>
            </a:r>
            <a:r>
              <a:rPr lang="en-US" dirty="0" err="1"/>
              <a:t>necessitatem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despiciente</a:t>
            </a:r>
            <a:r>
              <a:rPr lang="en-US" dirty="0"/>
              <a:t> </a:t>
            </a:r>
            <a:r>
              <a:rPr lang="en-US" dirty="0" err="1"/>
              <a:t>includere</a:t>
            </a:r>
            <a:r>
              <a:rPr lang="en-US" dirty="0"/>
              <a:t> </a:t>
            </a:r>
            <a:r>
              <a:rPr lang="en-US" dirty="0" err="1"/>
              <a:t>maculetis</a:t>
            </a:r>
            <a:r>
              <a:rPr lang="en-US" dirty="0"/>
              <a:t> </a:t>
            </a:r>
            <a:r>
              <a:rPr lang="en-US" dirty="0" err="1"/>
              <a:t>tractuque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pro a </a:t>
            </a:r>
            <a:r>
              <a:rPr lang="en-US" dirty="0" err="1"/>
              <a:t>periculaque</a:t>
            </a:r>
            <a:r>
              <a:rPr lang="en-US" dirty="0"/>
              <a:t> et de </a:t>
            </a:r>
            <a:r>
              <a:rPr lang="en-US" dirty="0" err="1"/>
              <a:t>relinquerem</a:t>
            </a:r>
            <a:r>
              <a:rPr lang="en-US" dirty="0"/>
              <a:t>.(Arial 20pt)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9326F20-F448-2348-96F8-968376BA6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808466"/>
            <a:ext cx="9910800" cy="58643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 (Arial 32pt / Bold)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‹#›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- Section - Purple">
    <p:bg>
      <p:bgPr>
        <a:solidFill>
          <a:srgbClr val="9A4D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2EE904E-AD28-B644-95C2-A4D346164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80000" y="3394899"/>
            <a:ext cx="9910800" cy="923330"/>
          </a:xfrm>
        </p:spPr>
        <p:txBody>
          <a:bodyPr anchor="t">
            <a:spAutoFit/>
          </a:bodyPr>
          <a:lstStyle>
            <a:lvl1pPr marL="0" indent="0">
              <a:buNone/>
              <a:defRPr sz="2000" b="0">
                <a:solidFill>
                  <a:srgbClr val="CDA6D8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Section description: If needed. </a:t>
            </a:r>
            <a:r>
              <a:rPr lang="en-US" dirty="0" err="1"/>
              <a:t>Salutavique</a:t>
            </a:r>
            <a:r>
              <a:rPr lang="en-US" dirty="0"/>
              <a:t> in </a:t>
            </a:r>
            <a:r>
              <a:rPr lang="en-US" dirty="0" err="1"/>
              <a:t>decernamusque</a:t>
            </a:r>
            <a:r>
              <a:rPr lang="en-US" dirty="0"/>
              <a:t>, </a:t>
            </a:r>
            <a:r>
              <a:rPr lang="en-US" dirty="0" err="1"/>
              <a:t>accolaeque</a:t>
            </a:r>
            <a:r>
              <a:rPr lang="en-US" dirty="0"/>
              <a:t> </a:t>
            </a:r>
            <a:r>
              <a:rPr lang="en-US" dirty="0" err="1"/>
              <a:t>necessitatem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despiciente</a:t>
            </a:r>
            <a:r>
              <a:rPr lang="en-US" dirty="0"/>
              <a:t> </a:t>
            </a:r>
            <a:r>
              <a:rPr lang="en-US" dirty="0" err="1"/>
              <a:t>includere</a:t>
            </a:r>
            <a:r>
              <a:rPr lang="en-US" dirty="0"/>
              <a:t> </a:t>
            </a:r>
            <a:r>
              <a:rPr lang="en-US" dirty="0" err="1"/>
              <a:t>maculetis</a:t>
            </a:r>
            <a:r>
              <a:rPr lang="en-US" dirty="0"/>
              <a:t> </a:t>
            </a:r>
            <a:r>
              <a:rPr lang="en-US" dirty="0" err="1"/>
              <a:t>tractuque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pro a </a:t>
            </a:r>
            <a:r>
              <a:rPr lang="en-US" dirty="0" err="1"/>
              <a:t>periculaque</a:t>
            </a:r>
            <a:r>
              <a:rPr lang="en-US" dirty="0"/>
              <a:t> et de </a:t>
            </a:r>
            <a:r>
              <a:rPr lang="en-US" dirty="0" err="1"/>
              <a:t>relinquerem</a:t>
            </a:r>
            <a:r>
              <a:rPr lang="en-US" dirty="0"/>
              <a:t>.(Arial 20pt)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9326F20-F448-2348-96F8-968376BA6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808466"/>
            <a:ext cx="9910800" cy="58643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 (Arial 32pt / Bold)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‹#›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32910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- QuoteWithLogo - Violet">
    <p:bg>
      <p:bgPr>
        <a:solidFill>
          <a:srgbClr val="7C64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80000" y="720000"/>
            <a:ext cx="9910800" cy="1077218"/>
          </a:xfrm>
          <a:prstGeom prst="rect">
            <a:avLst/>
          </a:prstGeom>
        </p:spPr>
        <p:txBody>
          <a:bodyPr anchor="t">
            <a:spAutoFit/>
          </a:bodyPr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Big title – Arial 64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5327832"/>
            <a:ext cx="2039112" cy="47511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‹#›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7797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- QuoteWithLogo - Orchid">
    <p:bg>
      <p:bgPr>
        <a:solidFill>
          <a:srgbClr val="DC4C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B74707B-30C1-4448-8574-031B099619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720000"/>
            <a:ext cx="9910800" cy="1077218"/>
          </a:xfrm>
          <a:prstGeom prst="rect">
            <a:avLst/>
          </a:prstGeom>
        </p:spPr>
        <p:txBody>
          <a:bodyPr anchor="t">
            <a:spAutoFit/>
          </a:bodyPr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Big title – Arial 64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5327832"/>
            <a:ext cx="2039112" cy="47511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‹#›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53136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- QuoteWithLogo - Purple">
    <p:bg>
      <p:bgPr>
        <a:solidFill>
          <a:srgbClr val="9A4D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F1A9959-3EB4-854F-893D-5DF94F13E4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720000"/>
            <a:ext cx="9910800" cy="1077218"/>
          </a:xfrm>
          <a:prstGeom prst="rect">
            <a:avLst/>
          </a:prstGeom>
        </p:spPr>
        <p:txBody>
          <a:bodyPr anchor="t">
            <a:spAutoFit/>
          </a:bodyPr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Big title – Arial 64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5327832"/>
            <a:ext cx="2039112" cy="47511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‹#›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84801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25" y="576654"/>
            <a:ext cx="11874446" cy="6673376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rgbClr val="332C41">
                    <a:alpha val="40000"/>
                  </a:srgbClr>
                </a:solidFill>
                <a:latin typeface="+mn-lt"/>
                <a:ea typeface="+mn-ea"/>
                <a:cs typeface="+mn-cs"/>
              </a:rPr>
              <a:pPr algn="r"/>
              <a:t>‹#›</a:t>
            </a:fld>
            <a:endParaRPr lang="en-US" sz="1000" kern="1200" dirty="0">
              <a:solidFill>
                <a:srgbClr val="332C41">
                  <a:alpha val="4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600" y="356616"/>
            <a:ext cx="10634400" cy="4616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069557" y="6152914"/>
            <a:ext cx="1988343" cy="261610"/>
            <a:chOff x="4069557" y="6152914"/>
            <a:chExt cx="1988343" cy="261610"/>
          </a:xfrm>
        </p:grpSpPr>
        <p:sp>
          <p:nvSpPr>
            <p:cNvPr id="4" name="Rectangle 3"/>
            <p:cNvSpPr/>
            <p:nvPr userDrawn="1"/>
          </p:nvSpPr>
          <p:spPr>
            <a:xfrm>
              <a:off x="4069557" y="6222785"/>
              <a:ext cx="116681" cy="116681"/>
            </a:xfrm>
            <a:prstGeom prst="rect">
              <a:avLst/>
            </a:prstGeom>
            <a:solidFill>
              <a:srgbClr val="8F77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4167190" y="6152914"/>
              <a:ext cx="189071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332C41"/>
                  </a:solidFill>
                </a:rPr>
                <a:t>Partner and affiliate</a:t>
              </a:r>
              <a:r>
                <a:rPr lang="en-US" sz="1100" baseline="0" dirty="0">
                  <a:solidFill>
                    <a:srgbClr val="332C41"/>
                  </a:solidFill>
                </a:rPr>
                <a:t> panels</a:t>
              </a:r>
              <a:endParaRPr lang="en-US" sz="1100" dirty="0">
                <a:solidFill>
                  <a:srgbClr val="332C41"/>
                </a:solidFill>
              </a:endParaRPr>
            </a:p>
          </p:txBody>
        </p:sp>
      </p:grpSp>
      <p:grpSp>
        <p:nvGrpSpPr>
          <p:cNvPr id="8" name="Group 7"/>
          <p:cNvGrpSpPr/>
          <p:nvPr userDrawn="1"/>
        </p:nvGrpSpPr>
        <p:grpSpPr>
          <a:xfrm>
            <a:off x="6288857" y="6152914"/>
            <a:ext cx="1988343" cy="261610"/>
            <a:chOff x="4069557" y="6152914"/>
            <a:chExt cx="1988343" cy="261610"/>
          </a:xfrm>
        </p:grpSpPr>
        <p:sp>
          <p:nvSpPr>
            <p:cNvPr id="9" name="Rectangle 8"/>
            <p:cNvSpPr/>
            <p:nvPr userDrawn="1"/>
          </p:nvSpPr>
          <p:spPr>
            <a:xfrm>
              <a:off x="4069557" y="6222785"/>
              <a:ext cx="116681" cy="116681"/>
            </a:xfrm>
            <a:prstGeom prst="rect">
              <a:avLst/>
            </a:prstGeom>
            <a:solidFill>
              <a:srgbClr val="432A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4167190" y="6152914"/>
              <a:ext cx="189071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332C41"/>
                  </a:solidFill>
                </a:rPr>
                <a:t>YouGov</a:t>
              </a:r>
              <a:r>
                <a:rPr lang="en-US" sz="1100" baseline="0" dirty="0">
                  <a:solidFill>
                    <a:srgbClr val="332C41"/>
                  </a:solidFill>
                </a:rPr>
                <a:t> panels</a:t>
              </a:r>
              <a:endParaRPr lang="en-US" sz="1100" dirty="0">
                <a:solidFill>
                  <a:srgbClr val="332C41"/>
                </a:solidFill>
              </a:endParaRPr>
            </a:p>
          </p:txBody>
        </p:sp>
      </p:grpSp>
      <p:grpSp>
        <p:nvGrpSpPr>
          <p:cNvPr id="11" name="Group 10"/>
          <p:cNvGrpSpPr/>
          <p:nvPr userDrawn="1"/>
        </p:nvGrpSpPr>
        <p:grpSpPr>
          <a:xfrm>
            <a:off x="7732717" y="6152914"/>
            <a:ext cx="1988343" cy="261610"/>
            <a:chOff x="4069557" y="6152914"/>
            <a:chExt cx="1988343" cy="26161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4069557" y="6222785"/>
              <a:ext cx="116681" cy="116681"/>
            </a:xfrm>
            <a:prstGeom prst="rect">
              <a:avLst/>
            </a:prstGeom>
            <a:solidFill>
              <a:srgbClr val="FF85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4167190" y="6152914"/>
              <a:ext cx="189071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332C41"/>
                  </a:solidFill>
                </a:rPr>
                <a:t>YouGov</a:t>
              </a:r>
              <a:r>
                <a:rPr lang="en-US" sz="1100" baseline="0" dirty="0">
                  <a:solidFill>
                    <a:srgbClr val="332C41"/>
                  </a:solidFill>
                </a:rPr>
                <a:t> offices</a:t>
              </a:r>
              <a:endParaRPr lang="en-US" sz="1100" dirty="0">
                <a:solidFill>
                  <a:srgbClr val="332C4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582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st Slide -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D9808CD-5210-3F4A-AA23-FC304081FF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93858" y="6064"/>
            <a:ext cx="4771571" cy="6858000"/>
          </a:xfrm>
          <a:prstGeom prst="rect">
            <a:avLst/>
          </a:prstGeom>
        </p:spPr>
      </p:pic>
      <p:sp>
        <p:nvSpPr>
          <p:cNvPr id="2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889799" y="1543288"/>
            <a:ext cx="8160001" cy="36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1800">
                <a:solidFill>
                  <a:srgbClr val="332C41">
                    <a:alpha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Tuesday, 16 April 2019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0EC70-9AE3-D149-9A28-F04398396A8B}"/>
              </a:ext>
            </a:extLst>
          </p:cNvPr>
          <p:cNvSpPr txBox="1"/>
          <p:nvPr userDrawn="1"/>
        </p:nvSpPr>
        <p:spPr>
          <a:xfrm>
            <a:off x="4722471" y="26274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4D6EFC6-ADA4-5D43-80B0-3BFC5EF96E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0530" y="3517066"/>
            <a:ext cx="8160000" cy="369332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1800">
                <a:solidFill>
                  <a:srgbClr val="332C41">
                    <a:alpha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Further Information</a:t>
            </a:r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3EB61425-7076-7940-8CB4-73E10E0A08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9799" y="1903288"/>
            <a:ext cx="8160001" cy="154328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Internal/Sales Presentation on two lines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530" y="5022000"/>
            <a:ext cx="2029968" cy="472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44" y="580373"/>
            <a:ext cx="11861208" cy="6665937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rgbClr val="332C41">
                    <a:alpha val="40000"/>
                  </a:srgbClr>
                </a:solidFill>
                <a:latin typeface="+mn-lt"/>
                <a:ea typeface="+mn-ea"/>
                <a:cs typeface="+mn-cs"/>
              </a:rPr>
              <a:pPr algn="r"/>
              <a:t>‹#›</a:t>
            </a:fld>
            <a:endParaRPr lang="en-US" sz="1000" kern="1200" dirty="0">
              <a:solidFill>
                <a:srgbClr val="332C41">
                  <a:alpha val="4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600" y="356616"/>
            <a:ext cx="10634400" cy="4616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4069557" y="6152914"/>
            <a:ext cx="1988343" cy="261610"/>
            <a:chOff x="4069557" y="6152914"/>
            <a:chExt cx="1988343" cy="261610"/>
          </a:xfrm>
        </p:grpSpPr>
        <p:sp>
          <p:nvSpPr>
            <p:cNvPr id="7" name="Rectangle 6"/>
            <p:cNvSpPr/>
            <p:nvPr userDrawn="1"/>
          </p:nvSpPr>
          <p:spPr>
            <a:xfrm>
              <a:off x="4069557" y="6222785"/>
              <a:ext cx="116681" cy="116681"/>
            </a:xfrm>
            <a:prstGeom prst="rect">
              <a:avLst/>
            </a:prstGeom>
            <a:solidFill>
              <a:srgbClr val="8F77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 userDrawn="1"/>
          </p:nvSpPr>
          <p:spPr>
            <a:xfrm>
              <a:off x="4167190" y="6152914"/>
              <a:ext cx="189071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332C41"/>
                  </a:solidFill>
                </a:rPr>
                <a:t>Partner and affiliate</a:t>
              </a:r>
              <a:r>
                <a:rPr lang="en-US" sz="1100" baseline="0" dirty="0">
                  <a:solidFill>
                    <a:srgbClr val="332C41"/>
                  </a:solidFill>
                </a:rPr>
                <a:t> panels</a:t>
              </a:r>
              <a:endParaRPr lang="en-US" sz="1100" dirty="0">
                <a:solidFill>
                  <a:srgbClr val="332C41"/>
                </a:solidFill>
              </a:endParaRPr>
            </a:p>
          </p:txBody>
        </p:sp>
      </p:grpSp>
      <p:grpSp>
        <p:nvGrpSpPr>
          <p:cNvPr id="9" name="Group 8"/>
          <p:cNvGrpSpPr/>
          <p:nvPr userDrawn="1"/>
        </p:nvGrpSpPr>
        <p:grpSpPr>
          <a:xfrm>
            <a:off x="6288857" y="6152914"/>
            <a:ext cx="1988343" cy="261610"/>
            <a:chOff x="4069557" y="6152914"/>
            <a:chExt cx="1988343" cy="261610"/>
          </a:xfrm>
        </p:grpSpPr>
        <p:sp>
          <p:nvSpPr>
            <p:cNvPr id="10" name="Rectangle 9"/>
            <p:cNvSpPr/>
            <p:nvPr userDrawn="1"/>
          </p:nvSpPr>
          <p:spPr>
            <a:xfrm>
              <a:off x="4069557" y="6222785"/>
              <a:ext cx="116681" cy="116681"/>
            </a:xfrm>
            <a:prstGeom prst="rect">
              <a:avLst/>
            </a:prstGeom>
            <a:solidFill>
              <a:srgbClr val="432A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4167190" y="6152914"/>
              <a:ext cx="189071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332C41"/>
                  </a:solidFill>
                </a:rPr>
                <a:t>YouGov</a:t>
              </a:r>
              <a:r>
                <a:rPr lang="en-US" sz="1100" baseline="0" dirty="0">
                  <a:solidFill>
                    <a:srgbClr val="332C41"/>
                  </a:solidFill>
                </a:rPr>
                <a:t> panels</a:t>
              </a:r>
              <a:endParaRPr lang="en-US" sz="1100" dirty="0">
                <a:solidFill>
                  <a:srgbClr val="332C4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99694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20FE5ED-5E61-C048-A962-A3643A0BC0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1915"/>
          <a:stretch/>
        </p:blipFill>
        <p:spPr>
          <a:xfrm>
            <a:off x="0" y="0"/>
            <a:ext cx="12192000" cy="6040877"/>
          </a:xfrm>
          <a:prstGeom prst="rect">
            <a:avLst/>
          </a:prstGeom>
          <a:noFill/>
        </p:spPr>
      </p:pic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26C1962D-EB90-254B-95F6-2AA406FC50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3636" y="1463673"/>
            <a:ext cx="10605927" cy="411970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Duis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dolore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</a:t>
            </a:r>
            <a:r>
              <a:rPr lang="en-GB" dirty="0" err="1"/>
              <a:t>anim</a:t>
            </a:r>
            <a:r>
              <a:rPr lang="en-GB" dirty="0"/>
              <a:t>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434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be">
    <p:bg>
      <p:bgPr>
        <a:solidFill>
          <a:srgbClr val="432B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771D847-920F-E34B-8002-F0DA7CF9FB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CA0EC70-9AE3-D149-9A28-F04398396A8B}"/>
              </a:ext>
            </a:extLst>
          </p:cNvPr>
          <p:cNvSpPr txBox="1"/>
          <p:nvPr userDrawn="1"/>
        </p:nvSpPr>
        <p:spPr>
          <a:xfrm>
            <a:off x="4722471" y="26274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96268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16195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eneric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4">
            <a:extLst>
              <a:ext uri="{FF2B5EF4-FFF2-40B4-BE49-F238E27FC236}">
                <a16:creationId xmlns:a16="http://schemas.microsoft.com/office/drawing/2014/main" id="{A590F843-9D7E-3846-8E9B-0182C6D43D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255" y="487207"/>
            <a:ext cx="7445082" cy="522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Jane Doe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847663" y="473076"/>
            <a:ext cx="2545726" cy="2767965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Title Placeholder 4">
            <a:extLst>
              <a:ext uri="{FF2B5EF4-FFF2-40B4-BE49-F238E27FC236}">
                <a16:creationId xmlns:a16="http://schemas.microsoft.com/office/drawing/2014/main" id="{A590F843-9D7E-3846-8E9B-0182C6D43DD8}"/>
              </a:ext>
            </a:extLst>
          </p:cNvPr>
          <p:cNvSpPr txBox="1">
            <a:spLocks/>
          </p:cNvSpPr>
          <p:nvPr userDrawn="1"/>
        </p:nvSpPr>
        <p:spPr>
          <a:xfrm>
            <a:off x="-2337383" y="3410885"/>
            <a:ext cx="2173923" cy="8156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rgbClr val="332C4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sz="14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F5C845D-8601-884F-827B-3E7C8ACC02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99256" y="1696627"/>
            <a:ext cx="7444915" cy="3900886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Duis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dolore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</a:t>
            </a:r>
            <a:r>
              <a:rPr lang="en-GB" dirty="0" err="1"/>
              <a:t>anim</a:t>
            </a:r>
            <a:r>
              <a:rPr lang="en-GB" dirty="0"/>
              <a:t>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47663" y="3410888"/>
            <a:ext cx="2545726" cy="21724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sz="1600" dirty="0"/>
              <a:t>Lorem ipsum </a:t>
            </a:r>
            <a:r>
              <a:rPr lang="en-GB" sz="1600" dirty="0" err="1"/>
              <a:t>dolor</a:t>
            </a:r>
            <a:r>
              <a:rPr lang="en-GB" sz="1600" dirty="0"/>
              <a:t> sit </a:t>
            </a:r>
            <a:r>
              <a:rPr lang="en-GB" sz="1600" dirty="0" err="1"/>
              <a:t>amet</a:t>
            </a:r>
            <a:r>
              <a:rPr lang="en-GB" sz="1600" dirty="0"/>
              <a:t>, </a:t>
            </a:r>
            <a:r>
              <a:rPr lang="en-GB" sz="1600" dirty="0" err="1"/>
              <a:t>consectetur</a:t>
            </a:r>
            <a:r>
              <a:rPr lang="en-GB" sz="1600" dirty="0"/>
              <a:t> </a:t>
            </a:r>
            <a:r>
              <a:rPr lang="en-GB" sz="1600" dirty="0" err="1"/>
              <a:t>adipiscing</a:t>
            </a:r>
            <a:r>
              <a:rPr lang="en-GB" sz="1600" dirty="0"/>
              <a:t> </a:t>
            </a:r>
            <a:r>
              <a:rPr lang="en-GB" sz="1600" dirty="0" err="1"/>
              <a:t>elit</a:t>
            </a:r>
            <a:r>
              <a:rPr lang="en-GB" sz="1600" dirty="0"/>
              <a:t>, </a:t>
            </a:r>
            <a:r>
              <a:rPr lang="en-GB" sz="1600" dirty="0" err="1"/>
              <a:t>sed</a:t>
            </a:r>
            <a:r>
              <a:rPr lang="en-GB" sz="1600" dirty="0"/>
              <a:t> do </a:t>
            </a:r>
            <a:r>
              <a:rPr lang="en-GB" sz="1600" dirty="0" err="1"/>
              <a:t>eiusmod</a:t>
            </a:r>
            <a:r>
              <a:rPr lang="en-GB" sz="1600" dirty="0"/>
              <a:t> </a:t>
            </a:r>
            <a:r>
              <a:rPr lang="en-GB" sz="1600" dirty="0" err="1"/>
              <a:t>tempor</a:t>
            </a:r>
            <a:r>
              <a:rPr lang="en-GB" sz="1600" dirty="0"/>
              <a:t> </a:t>
            </a:r>
            <a:r>
              <a:rPr lang="en-GB" sz="1600" dirty="0" err="1"/>
              <a:t>incididunt</a:t>
            </a:r>
            <a:r>
              <a:rPr lang="en-GB" sz="1600" dirty="0"/>
              <a:t> </a:t>
            </a:r>
            <a:r>
              <a:rPr lang="en-GB" sz="1600" dirty="0" err="1"/>
              <a:t>ut</a:t>
            </a:r>
            <a:r>
              <a:rPr lang="en-GB" sz="1600" dirty="0"/>
              <a:t> </a:t>
            </a:r>
            <a:r>
              <a:rPr lang="en-GB" sz="1600" dirty="0" err="1"/>
              <a:t>labore</a:t>
            </a:r>
            <a:r>
              <a:rPr lang="en-GB" sz="1600" dirty="0"/>
              <a:t> et </a:t>
            </a:r>
            <a:r>
              <a:rPr lang="en-GB" sz="1600" dirty="0" err="1"/>
              <a:t>dolore</a:t>
            </a:r>
            <a:r>
              <a:rPr lang="en-GB" sz="1600" dirty="0"/>
              <a:t> magna </a:t>
            </a:r>
            <a:r>
              <a:rPr lang="en-GB" sz="1600" dirty="0" err="1"/>
              <a:t>aliqua</a:t>
            </a:r>
            <a:r>
              <a:rPr lang="en-GB" sz="1600" dirty="0"/>
              <a:t>. </a:t>
            </a:r>
            <a:endParaRPr lang="en-US" sz="16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899089" y="1009494"/>
            <a:ext cx="7445082" cy="293687"/>
          </a:xfrm>
        </p:spPr>
        <p:txBody>
          <a:bodyPr>
            <a:noAutofit/>
          </a:bodyPr>
          <a:lstStyle>
            <a:lvl1pPr>
              <a:defRPr sz="1800" b="0" i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Job Title</a:t>
            </a:r>
          </a:p>
        </p:txBody>
      </p:sp>
    </p:spTree>
    <p:extLst>
      <p:ext uri="{BB962C8B-B14F-4D97-AF65-F5344CB8AC3E}">
        <p14:creationId xmlns:p14="http://schemas.microsoft.com/office/powerpoint/2010/main" val="35096452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Quote/Image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2700"/>
            <a:ext cx="4343400" cy="6870700"/>
          </a:xfrm>
          <a:prstGeom prst="rect">
            <a:avLst/>
          </a:prstGeom>
          <a:solidFill>
            <a:srgbClr val="F7F6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4343400" y="-12700"/>
            <a:ext cx="7848600" cy="688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 typeface="Arial" charset="0"/>
              <a:buNone/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Raleway" charset="0"/>
                <a:ea typeface="Raleway" charset="0"/>
                <a:cs typeface="Raleway" charset="0"/>
              </a:rPr>
              <a:t>Photo placeholder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0DC006-4730-7C44-9D00-E119EBA222B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3492" y="3642374"/>
            <a:ext cx="3088044" cy="2368281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Further Information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5FC29319-C5E8-984A-A5EC-6F09C5BF4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9464" y="369888"/>
            <a:ext cx="3092072" cy="27930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</p:spTree>
    <p:extLst>
      <p:ext uri="{BB962C8B-B14F-4D97-AF65-F5344CB8AC3E}">
        <p14:creationId xmlns:p14="http://schemas.microsoft.com/office/powerpoint/2010/main" val="39486979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4008">
          <p15:clr>
            <a:srgbClr val="FBAE40"/>
          </p15:clr>
        </p15:guide>
        <p15:guide id="4" pos="7416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Quote/Image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2700"/>
            <a:ext cx="4343400" cy="6870700"/>
          </a:xfrm>
          <a:prstGeom prst="rect">
            <a:avLst/>
          </a:prstGeom>
          <a:solidFill>
            <a:srgbClr val="F7F6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03492" y="3642374"/>
            <a:ext cx="3088044" cy="2368281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Further Information</a:t>
            </a:r>
          </a:p>
        </p:txBody>
      </p:sp>
      <p:sp>
        <p:nvSpPr>
          <p:cNvPr id="2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99464" y="369888"/>
            <a:ext cx="3092072" cy="27930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826000" y="1207008"/>
            <a:ext cx="6527800" cy="4803648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Description</a:t>
            </a:r>
          </a:p>
          <a:p>
            <a:pPr lvl="1"/>
            <a:r>
              <a:rPr lang="en-US" dirty="0"/>
              <a:t>Sub text</a:t>
            </a:r>
          </a:p>
          <a:p>
            <a:pPr lvl="0"/>
            <a:r>
              <a:rPr lang="en-US" dirty="0"/>
              <a:t>Description</a:t>
            </a:r>
          </a:p>
          <a:p>
            <a:pPr lvl="1"/>
            <a:r>
              <a:rPr lang="en-US" dirty="0"/>
              <a:t>subtext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825999" y="369888"/>
            <a:ext cx="6527800" cy="625535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Title or Statement</a:t>
            </a:r>
          </a:p>
        </p:txBody>
      </p:sp>
    </p:spTree>
    <p:extLst>
      <p:ext uri="{BB962C8B-B14F-4D97-AF65-F5344CB8AC3E}">
        <p14:creationId xmlns:p14="http://schemas.microsoft.com/office/powerpoint/2010/main" val="989968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4008">
          <p15:clr>
            <a:srgbClr val="FBAE40"/>
          </p15:clr>
        </p15:guide>
        <p15:guide id="4" pos="7416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Quote/Image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2700"/>
            <a:ext cx="4343400" cy="6870700"/>
          </a:xfrm>
          <a:prstGeom prst="rect">
            <a:avLst/>
          </a:prstGeom>
          <a:solidFill>
            <a:srgbClr val="F7F6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826000" y="1207008"/>
            <a:ext cx="6527800" cy="43053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  <a:lvl2pPr>
              <a:defRPr baseline="0">
                <a:solidFill>
                  <a:srgbClr val="9A93A8"/>
                </a:solidFill>
              </a:defRPr>
            </a:lvl2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825999" y="369888"/>
            <a:ext cx="6527800" cy="625535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 or Statement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D15EA4C-9BDF-A84A-B997-EEB4CC338C3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3492" y="3642374"/>
            <a:ext cx="3088044" cy="2368281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Further Information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1B2ADDEE-6C5A-8545-ADC1-529552B6C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9464" y="369888"/>
            <a:ext cx="3092072" cy="27930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</p:spTree>
    <p:extLst>
      <p:ext uri="{BB962C8B-B14F-4D97-AF65-F5344CB8AC3E}">
        <p14:creationId xmlns:p14="http://schemas.microsoft.com/office/powerpoint/2010/main" val="3464562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4008">
          <p15:clr>
            <a:srgbClr val="FBAE40"/>
          </p15:clr>
        </p15:guide>
        <p15:guide id="4" pos="74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rst Slide - Presentation">
    <p:bg>
      <p:bgPr>
        <a:solidFill>
          <a:srgbClr val="432B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53225" y="0"/>
            <a:ext cx="5124450" cy="6858000"/>
          </a:xfrm>
          <a:prstGeom prst="rect">
            <a:avLst/>
          </a:prstGeom>
        </p:spPr>
      </p:pic>
      <p:sp>
        <p:nvSpPr>
          <p:cNvPr id="2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889799" y="1543288"/>
            <a:ext cx="8160001" cy="36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1800">
                <a:solidFill>
                  <a:schemeClr val="bg1">
                    <a:alpha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Tuesday, 16 April 2019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0EC70-9AE3-D149-9A28-F04398396A8B}"/>
              </a:ext>
            </a:extLst>
          </p:cNvPr>
          <p:cNvSpPr txBox="1"/>
          <p:nvPr userDrawn="1"/>
        </p:nvSpPr>
        <p:spPr>
          <a:xfrm>
            <a:off x="4722471" y="26274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4D6EFC6-ADA4-5D43-80B0-3BFC5EF96E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89799" y="3476505"/>
            <a:ext cx="8160000" cy="369332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1800">
                <a:solidFill>
                  <a:schemeClr val="bg1">
                    <a:alpha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Further Information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79296-2150-1243-BF06-F7B8642217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9799" y="1903288"/>
            <a:ext cx="8160001" cy="154328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Internal/Sales Presentation on two lines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530" y="5022000"/>
            <a:ext cx="2029968" cy="47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45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st Slide -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D9808CD-5210-3F4A-AA23-FC304081FF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93858" y="6064"/>
            <a:ext cx="4771571" cy="6858000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870530" y="4743779"/>
            <a:ext cx="2232000" cy="1022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Client Logo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9F70698D-88E0-B141-90FB-5A44CCCFDF4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70530" y="2394514"/>
            <a:ext cx="8160001" cy="36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1800">
                <a:solidFill>
                  <a:srgbClr val="332C41">
                    <a:alpha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Tuesday, 16 April 2019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EEA445F-1D9F-A746-A834-F8D7E5A4F7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0530" y="2781227"/>
            <a:ext cx="8160000" cy="153363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lang="en-GB" sz="4800" b="1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en-GB" b="1" dirty="0">
                <a:solidFill>
                  <a:srgbClr val="332D42"/>
                </a:solidFill>
                <a:effectLst/>
                <a:latin typeface="Arial" panose="020B0604020202020204" pitchFamily="34" charset="0"/>
              </a:rPr>
              <a:t>Sales Presentation on two lines</a:t>
            </a:r>
            <a:endParaRPr lang="en-GB" dirty="0">
              <a:solidFill>
                <a:srgbClr val="332D4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530" y="1533601"/>
            <a:ext cx="2029968" cy="472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ic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1F5C845D-8601-884F-827B-3E7C8ACC02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7599" y="1463673"/>
            <a:ext cx="10634472" cy="411970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 sz="24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Generic Slide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1F5C845D-8601-884F-827B-3E7C8ACC02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7599" y="1463673"/>
            <a:ext cx="10634472" cy="4119709"/>
          </a:xfrm>
        </p:spPr>
        <p:txBody>
          <a:bodyPr>
            <a:noAutofit/>
          </a:bodyPr>
          <a:lstStyle>
            <a:lvl1pPr marL="285750" marR="0" indent="-28575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2400" baseline="0">
                <a:solidFill>
                  <a:schemeClr val="tx2"/>
                </a:solidFill>
                <a:latin typeface="+mn-lt"/>
              </a:defRPr>
            </a:lvl1pPr>
            <a:lvl2pPr marL="628650" marR="0" indent="-2857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>
                <a:solidFill>
                  <a:schemeClr val="tx2"/>
                </a:solidFill>
                <a:latin typeface="+mn-lt"/>
              </a:defRPr>
            </a:lvl2pPr>
          </a:lstStyle>
          <a:p>
            <a:pPr lvl="0"/>
            <a:r>
              <a:rPr lang="en-GB" dirty="0"/>
              <a:t>Bullet – Arial, 24pt, Regular, Dark Plum</a:t>
            </a:r>
          </a:p>
          <a:p>
            <a:pPr lvl="1"/>
            <a:r>
              <a:rPr lang="en-GB" dirty="0"/>
              <a:t>Sub bullet – Arial, 18pt, Regular, Dark Plum</a:t>
            </a:r>
          </a:p>
          <a:p>
            <a:pPr marL="628650" marR="0" lvl="1" indent="-2857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Sub bullet – Arial, 18pt, Regular, Dark Plum</a:t>
            </a:r>
          </a:p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endParaRPr lang="en-GB" dirty="0"/>
          </a:p>
          <a:p>
            <a:pPr marL="285750" marR="0" lvl="0" indent="-28575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Bullet List</a:t>
            </a:r>
          </a:p>
        </p:txBody>
      </p:sp>
    </p:spTree>
    <p:extLst>
      <p:ext uri="{BB962C8B-B14F-4D97-AF65-F5344CB8AC3E}">
        <p14:creationId xmlns:p14="http://schemas.microsoft.com/office/powerpoint/2010/main" val="996039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ingl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777600" y="1873000"/>
            <a:ext cx="10634400" cy="3600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0159494-11C6-E74E-8D57-F829B0B264D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7600" y="1528334"/>
            <a:ext cx="10634400" cy="313932"/>
          </a:xfrm>
          <a:solidFill>
            <a:srgbClr val="F7F6FB"/>
          </a:solidFill>
        </p:spPr>
        <p:txBody>
          <a:bodyPr wrap="square" anchor="ctr" anchorCtr="0">
            <a:spAutoFit/>
          </a:bodyPr>
          <a:lstStyle>
            <a:lvl1pPr algn="ctr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Single Chart</a:t>
            </a:r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826238" y="6437376"/>
            <a:ext cx="10634400" cy="283464"/>
          </a:xfrm>
          <a:prstGeom prst="rect">
            <a:avLst/>
          </a:prstGeom>
        </p:spPr>
        <p:txBody>
          <a:bodyPr vert="horz" lIns="91440" tIns="0" rIns="91440" bIns="0" rtlCol="0" anchor="b" anchorCtr="0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150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94" userDrawn="1">
          <p15:clr>
            <a:srgbClr val="FBAE40"/>
          </p15:clr>
        </p15:guide>
        <p15:guide id="2" orient="horz" pos="382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777600" y="1838396"/>
            <a:ext cx="5180750" cy="3600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7"/>
          <p:cNvSpPr>
            <a:spLocks noGrp="1"/>
          </p:cNvSpPr>
          <p:nvPr>
            <p:ph type="chart" sz="quarter" idx="15"/>
          </p:nvPr>
        </p:nvSpPr>
        <p:spPr>
          <a:xfrm>
            <a:off x="6231250" y="1838870"/>
            <a:ext cx="5180750" cy="3600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2329985B-D2C5-5C48-B1C3-2BB7D57E08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7600" y="1511032"/>
            <a:ext cx="5180750" cy="313932"/>
          </a:xfrm>
          <a:solidFill>
            <a:srgbClr val="F7F6FB"/>
          </a:solidFill>
        </p:spPr>
        <p:txBody>
          <a:bodyPr wrap="square" anchor="ctr" anchorCtr="0">
            <a:spAutoFit/>
          </a:bodyPr>
          <a:lstStyle>
            <a:lvl1pPr algn="ctr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61CB4D8D-07CB-3A44-9EC5-11056508DA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31250" y="1511032"/>
            <a:ext cx="5180750" cy="313932"/>
          </a:xfrm>
          <a:solidFill>
            <a:srgbClr val="F7F6FB"/>
          </a:solidFill>
        </p:spPr>
        <p:txBody>
          <a:bodyPr wrap="square" anchor="ctr" anchorCtr="0">
            <a:spAutoFit/>
          </a:bodyPr>
          <a:lstStyle>
            <a:lvl1pPr algn="ctr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2 Charts</a:t>
            </a:r>
          </a:p>
        </p:txBody>
      </p:sp>
    </p:spTree>
    <p:extLst>
      <p:ext uri="{BB962C8B-B14F-4D97-AF65-F5344CB8AC3E}">
        <p14:creationId xmlns:p14="http://schemas.microsoft.com/office/powerpoint/2010/main" val="28917558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94" userDrawn="1">
          <p15:clr>
            <a:srgbClr val="FBAE40"/>
          </p15:clr>
        </p15:guide>
        <p15:guide id="2" orient="horz" pos="382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png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600" y="1463040"/>
            <a:ext cx="10634400" cy="4433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Description</a:t>
            </a:r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B0864ECD-A0D9-2347-99EC-BA3BBBE19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600" y="649224"/>
            <a:ext cx="10634400" cy="461665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40" y="6047681"/>
            <a:ext cx="1188720" cy="276149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rgbClr val="332C41">
                    <a:alpha val="40000"/>
                  </a:srgbClr>
                </a:solidFill>
                <a:latin typeface="+mn-lt"/>
                <a:ea typeface="+mn-ea"/>
                <a:cs typeface="+mn-cs"/>
              </a:rPr>
              <a:pPr algn="r"/>
              <a:t>‹#›</a:t>
            </a:fld>
            <a:endParaRPr lang="en-US" sz="1000" kern="1200" dirty="0">
              <a:solidFill>
                <a:srgbClr val="332C41">
                  <a:alpha val="4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826238" y="6437376"/>
            <a:ext cx="10634400" cy="283464"/>
          </a:xfrm>
          <a:prstGeom prst="rect">
            <a:avLst/>
          </a:prstGeom>
        </p:spPr>
        <p:txBody>
          <a:bodyPr vert="horz" lIns="91440" tIns="0" rIns="91440" bIns="0" rtlCol="0" anchor="b" anchorCtr="0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3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688" r:id="rId3"/>
    <p:sldLayoutId id="2147483728" r:id="rId4"/>
    <p:sldLayoutId id="2147483689" r:id="rId5"/>
    <p:sldLayoutId id="2147483693" r:id="rId6"/>
    <p:sldLayoutId id="2147483744" r:id="rId7"/>
    <p:sldLayoutId id="2147483708" r:id="rId8"/>
    <p:sldLayoutId id="2147483710" r:id="rId9"/>
    <p:sldLayoutId id="2147483742" r:id="rId10"/>
    <p:sldLayoutId id="2147483730" r:id="rId11"/>
    <p:sldLayoutId id="2147483731" r:id="rId12"/>
    <p:sldLayoutId id="2147483727" r:id="rId13"/>
    <p:sldLayoutId id="2147483709" r:id="rId14"/>
    <p:sldLayoutId id="2147483700" r:id="rId15"/>
    <p:sldLayoutId id="2147483734" r:id="rId16"/>
    <p:sldLayoutId id="2147483735" r:id="rId17"/>
    <p:sldLayoutId id="2147483736" r:id="rId18"/>
    <p:sldLayoutId id="2147483705" r:id="rId19"/>
    <p:sldLayoutId id="2147483718" r:id="rId20"/>
    <p:sldLayoutId id="2147483719" r:id="rId21"/>
    <p:sldLayoutId id="2147483694" r:id="rId22"/>
    <p:sldLayoutId id="2147483695" r:id="rId23"/>
    <p:sldLayoutId id="2147483696" r:id="rId24"/>
    <p:sldLayoutId id="2147483716" r:id="rId25"/>
    <p:sldLayoutId id="2147483720" r:id="rId26"/>
    <p:sldLayoutId id="2147483721" r:id="rId27"/>
    <p:sldLayoutId id="2147483722" r:id="rId28"/>
    <p:sldLayoutId id="2147483726" r:id="rId29"/>
    <p:sldLayoutId id="2147483748" r:id="rId30"/>
    <p:sldLayoutId id="2147483733" r:id="rId31"/>
    <p:sldLayoutId id="2147483723" r:id="rId32"/>
    <p:sldLayoutId id="2147483707" r:id="rId33"/>
    <p:sldLayoutId id="2147483737" r:id="rId34"/>
    <p:sldLayoutId id="2147483745" r:id="rId35"/>
    <p:sldLayoutId id="2147483743" r:id="rId36"/>
    <p:sldLayoutId id="2147483747" r:id="rId37"/>
  </p:sldLayoutIdLst>
  <p:hf sldNum="0" hd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 typeface="Arial"/>
        <a:buNone/>
        <a:defRPr sz="2400" kern="1200">
          <a:solidFill>
            <a:schemeClr val="tx2"/>
          </a:solidFill>
          <a:latin typeface="+mn-lt"/>
          <a:ea typeface="Arial" panose="020B0604020202020204" pitchFamily="34" charset="0"/>
          <a:cs typeface="Arial" panose="020B0604020202020204" pitchFamily="34" charset="0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1500" kern="1200">
          <a:solidFill>
            <a:schemeClr val="bg1">
              <a:lumMod val="50000"/>
            </a:schemeClr>
          </a:solidFill>
          <a:latin typeface="Trebuchet MS" panose="020B0603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1200" kern="1200">
          <a:solidFill>
            <a:schemeClr val="bg1">
              <a:lumMod val="50000"/>
            </a:schemeClr>
          </a:solidFill>
          <a:latin typeface="Trebuchet MS" panose="020B0603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1050" kern="1200">
          <a:solidFill>
            <a:schemeClr val="bg1">
              <a:lumMod val="50000"/>
            </a:schemeClr>
          </a:solidFill>
          <a:latin typeface="Trebuchet MS" panose="020B0603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900" kern="1200">
          <a:solidFill>
            <a:schemeClr val="bg1">
              <a:lumMod val="50000"/>
            </a:schemeClr>
          </a:solidFill>
          <a:latin typeface="Trebuchet MS" panose="020B0603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39" userDrawn="1">
          <p15:clr>
            <a:srgbClr val="F26B43"/>
          </p15:clr>
        </p15:guide>
        <p15:guide id="2" orient="horz" pos="404" userDrawn="1">
          <p15:clr>
            <a:srgbClr val="F26B43"/>
          </p15:clr>
        </p15:guide>
        <p15:guide id="3" orient="horz" pos="4181" userDrawn="1">
          <p15:clr>
            <a:srgbClr val="F26B43"/>
          </p15:clr>
        </p15:guide>
        <p15:guide id="4" pos="139" userDrawn="1">
          <p15:clr>
            <a:srgbClr val="F26B43"/>
          </p15:clr>
        </p15:guide>
        <p15:guide id="5" orient="horz" pos="4005" userDrawn="1">
          <p15:clr>
            <a:srgbClr val="F26B43"/>
          </p15:clr>
        </p15:guide>
        <p15:guide id="6" orient="horz" pos="625" userDrawn="1">
          <p15:clr>
            <a:srgbClr val="F26B43"/>
          </p15:clr>
        </p15:guide>
        <p15:guide id="7" orient="horz" pos="1080" userDrawn="1">
          <p15:clr>
            <a:srgbClr val="F26B43"/>
          </p15:clr>
        </p15:guide>
        <p15:guide id="8" orient="horz" pos="91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dam.chauchefoin@yougov.com" TargetMode="External"/><Relationship Id="rId2" Type="http://schemas.openxmlformats.org/officeDocument/2006/relationships/hyperlink" Target="mailto:Antoni.minniti@yougov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Juin</a:t>
            </a:r>
            <a:r>
              <a:rPr lang="en-GB" dirty="0"/>
              <a:t> 2020</a:t>
            </a:r>
          </a:p>
        </p:txBody>
      </p:sp>
      <p:sp>
        <p:nvSpPr>
          <p:cNvPr id="3" name="Title 1"/>
          <p:cNvSpPr>
            <a:spLocks noGrp="1"/>
          </p:cNvSpPr>
          <p:nvPr>
            <p:ph type="body" sz="quarter" idx="12"/>
          </p:nvPr>
        </p:nvSpPr>
        <p:spPr>
          <a:xfrm>
            <a:off x="1870530" y="3517066"/>
            <a:ext cx="8160000" cy="1477328"/>
          </a:xfrm>
        </p:spPr>
        <p:txBody>
          <a:bodyPr/>
          <a:lstStyle/>
          <a:p>
            <a:r>
              <a:rPr lang="fr-FR" dirty="0"/>
              <a:t>Etude réalisée par </a:t>
            </a:r>
            <a:r>
              <a:rPr lang="fr-FR" dirty="0" err="1"/>
              <a:t>YouGov</a:t>
            </a:r>
            <a:r>
              <a:rPr lang="fr-FR" dirty="0"/>
              <a:t> pour </a:t>
            </a:r>
            <a:r>
              <a:rPr lang="fr-FR" dirty="0" err="1"/>
              <a:t>Press</a:t>
            </a:r>
            <a:r>
              <a:rPr lang="fr-FR" dirty="0"/>
              <a:t> Club</a:t>
            </a:r>
          </a:p>
          <a:p>
            <a:r>
              <a:rPr lang="fr-FR" dirty="0"/>
              <a:t>Terrain du 11 au 12 juin 2020</a:t>
            </a:r>
          </a:p>
          <a:p>
            <a:r>
              <a:rPr lang="fr-FR" dirty="0">
                <a:hlinkClick r:id="rId2"/>
              </a:rPr>
              <a:t>antoni.minniti@yougov.com</a:t>
            </a:r>
            <a:endParaRPr lang="fr-FR" dirty="0"/>
          </a:p>
          <a:p>
            <a:r>
              <a:rPr lang="fr-FR" dirty="0">
                <a:hlinkClick r:id="rId3"/>
              </a:rPr>
              <a:t>adam.chauchefoin@yougov.com</a:t>
            </a:r>
            <a:endParaRPr lang="fr-FR" dirty="0"/>
          </a:p>
          <a:p>
            <a:endParaRPr lang="en-GB" dirty="0"/>
          </a:p>
        </p:txBody>
      </p:sp>
      <p:sp>
        <p:nvSpPr>
          <p:cNvPr id="4" name="Report Title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fr-FR" dirty="0" err="1"/>
              <a:t>Press</a:t>
            </a:r>
            <a:r>
              <a:rPr lang="fr-FR" dirty="0"/>
              <a:t> Club - Médias Post Confinement </a:t>
            </a:r>
            <a:endParaRPr lang="en-GB" dirty="0">
              <a:solidFill>
                <a:srgbClr val="241D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48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Méthodologie</a:t>
            </a:r>
          </a:p>
        </p:txBody>
      </p:sp>
      <p:sp>
        <p:nvSpPr>
          <p:cNvPr id="6" name="Rectangle 5"/>
          <p:cNvSpPr/>
          <p:nvPr/>
        </p:nvSpPr>
        <p:spPr>
          <a:xfrm>
            <a:off x="1623526" y="2428140"/>
            <a:ext cx="94316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E2D27"/>
              </a:buClr>
            </a:pPr>
            <a:r>
              <a:rPr lang="fr-FR" sz="1600" b="1" dirty="0">
                <a:solidFill>
                  <a:srgbClr val="241D36"/>
                </a:solidFill>
                <a:latin typeface="+mj-lt"/>
                <a:cs typeface="Arial" pitchFamily="34" charset="0"/>
              </a:rPr>
              <a:t>Echantillon</a:t>
            </a:r>
          </a:p>
          <a:p>
            <a:pPr marL="342900" indent="-342900">
              <a:buClr>
                <a:srgbClr val="EE2D27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41D36"/>
                </a:solidFill>
                <a:latin typeface="+mj-lt"/>
              </a:rPr>
              <a:t>1029 personnes représentatives de la population française (18+)</a:t>
            </a:r>
          </a:p>
          <a:p>
            <a:pPr marL="342900" indent="-342900">
              <a:buClr>
                <a:srgbClr val="EE2D27"/>
              </a:buClr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241D36"/>
              </a:solidFill>
              <a:latin typeface="+mj-lt"/>
            </a:endParaRPr>
          </a:p>
          <a:p>
            <a:pPr defTabSz="984033">
              <a:buClr>
                <a:srgbClr val="EE2D27"/>
              </a:buClr>
            </a:pPr>
            <a:r>
              <a:rPr lang="fr-FR" sz="1600" b="1" dirty="0">
                <a:solidFill>
                  <a:srgbClr val="241D36"/>
                </a:solidFill>
                <a:latin typeface="+mj-lt"/>
                <a:cs typeface="Arial" pitchFamily="34" charset="0"/>
              </a:rPr>
              <a:t>Méthodologie</a:t>
            </a:r>
          </a:p>
          <a:p>
            <a:pPr marL="342900" indent="-342900">
              <a:buClr>
                <a:srgbClr val="EE2D27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41D36"/>
                </a:solidFill>
                <a:latin typeface="+mj-lt"/>
              </a:rPr>
              <a:t>Le sondage a été effectué en ligne, sur le panel propriétaire de YouGov</a:t>
            </a:r>
          </a:p>
          <a:p>
            <a:pPr marL="342900" indent="-342900">
              <a:buClr>
                <a:srgbClr val="EE2D27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41D36"/>
                </a:solidFill>
                <a:latin typeface="+mj-lt"/>
              </a:rPr>
              <a:t>Les données sont pondérées pour être représentatives des adultes français</a:t>
            </a:r>
          </a:p>
          <a:p>
            <a:pPr>
              <a:buClr>
                <a:srgbClr val="EE2D27"/>
              </a:buClr>
            </a:pPr>
            <a:endParaRPr lang="fr-FR" sz="1200" dirty="0">
              <a:solidFill>
                <a:srgbClr val="241D36"/>
              </a:solidFill>
              <a:latin typeface="+mj-lt"/>
            </a:endParaRPr>
          </a:p>
          <a:p>
            <a:pPr defTabSz="984033">
              <a:buClr>
                <a:srgbClr val="EE2D27"/>
              </a:buClr>
            </a:pPr>
            <a:r>
              <a:rPr lang="fr-FR" sz="1600" b="1" dirty="0">
                <a:solidFill>
                  <a:srgbClr val="241D36"/>
                </a:solidFill>
                <a:latin typeface="+mj-lt"/>
                <a:cs typeface="Arial" pitchFamily="34" charset="0"/>
              </a:rPr>
              <a:t>Terrain</a:t>
            </a:r>
          </a:p>
          <a:p>
            <a:pPr marL="342900" indent="-342900" defTabSz="984008">
              <a:buClr>
                <a:srgbClr val="EE2D27"/>
              </a:buClr>
              <a:buFont typeface="Arial" panose="020B0604020202020204" pitchFamily="34" charset="0"/>
              <a:buChar char="•"/>
              <a:defRPr/>
            </a:pPr>
            <a:r>
              <a:rPr lang="fr-FR" sz="1600" dirty="0">
                <a:solidFill>
                  <a:srgbClr val="241D36"/>
                </a:solidFill>
                <a:latin typeface="+mj-lt"/>
              </a:rPr>
              <a:t>En France </a:t>
            </a:r>
          </a:p>
          <a:p>
            <a:pPr marL="342900" indent="-342900">
              <a:buClr>
                <a:srgbClr val="EE2D27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41D36"/>
                </a:solidFill>
                <a:latin typeface="+mj-lt"/>
              </a:rPr>
              <a:t>Terrain du 11 au 12 juin 2020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7600" y="5698732"/>
            <a:ext cx="79587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i="1" dirty="0">
                <a:solidFill>
                  <a:srgbClr val="241D36"/>
                </a:solidFill>
                <a:latin typeface="+mj-lt"/>
                <a:cs typeface="Arial" pitchFamily="34" charset="0"/>
              </a:rPr>
              <a:t>En raison des arrondis, la somme des pourcentages n’est pas égale à 100% dans certains cas.</a:t>
            </a:r>
          </a:p>
        </p:txBody>
      </p:sp>
      <p:sp>
        <p:nvSpPr>
          <p:cNvPr id="11" name="Freeform 288"/>
          <p:cNvSpPr>
            <a:spLocks noEditPoints="1"/>
          </p:cNvSpPr>
          <p:nvPr/>
        </p:nvSpPr>
        <p:spPr bwMode="auto">
          <a:xfrm>
            <a:off x="992633" y="2520231"/>
            <a:ext cx="427997" cy="430458"/>
          </a:xfrm>
          <a:custGeom>
            <a:avLst/>
            <a:gdLst>
              <a:gd name="T0" fmla="*/ 60 w 478"/>
              <a:gd name="T1" fmla="*/ 449 h 478"/>
              <a:gd name="T2" fmla="*/ 60 w 478"/>
              <a:gd name="T3" fmla="*/ 478 h 478"/>
              <a:gd name="T4" fmla="*/ 0 w 478"/>
              <a:gd name="T5" fmla="*/ 478 h 478"/>
              <a:gd name="T6" fmla="*/ 0 w 478"/>
              <a:gd name="T7" fmla="*/ 449 h 478"/>
              <a:gd name="T8" fmla="*/ 240 w 478"/>
              <a:gd name="T9" fmla="*/ 309 h 478"/>
              <a:gd name="T10" fmla="*/ 478 w 478"/>
              <a:gd name="T11" fmla="*/ 449 h 478"/>
              <a:gd name="T12" fmla="*/ 478 w 478"/>
              <a:gd name="T13" fmla="*/ 478 h 478"/>
              <a:gd name="T14" fmla="*/ 419 w 478"/>
              <a:gd name="T15" fmla="*/ 478 h 478"/>
              <a:gd name="T16" fmla="*/ 419 w 478"/>
              <a:gd name="T17" fmla="*/ 449 h 478"/>
              <a:gd name="T18" fmla="*/ 412 w 478"/>
              <a:gd name="T19" fmla="*/ 437 h 478"/>
              <a:gd name="T20" fmla="*/ 380 w 478"/>
              <a:gd name="T21" fmla="*/ 407 h 478"/>
              <a:gd name="T22" fmla="*/ 240 w 478"/>
              <a:gd name="T23" fmla="*/ 369 h 478"/>
              <a:gd name="T24" fmla="*/ 99 w 478"/>
              <a:gd name="T25" fmla="*/ 408 h 478"/>
              <a:gd name="T26" fmla="*/ 67 w 478"/>
              <a:gd name="T27" fmla="*/ 437 h 478"/>
              <a:gd name="T28" fmla="*/ 60 w 478"/>
              <a:gd name="T29" fmla="*/ 449 h 478"/>
              <a:gd name="T30" fmla="*/ 239 w 478"/>
              <a:gd name="T31" fmla="*/ 219 h 478"/>
              <a:gd name="T32" fmla="*/ 319 w 478"/>
              <a:gd name="T33" fmla="*/ 140 h 478"/>
              <a:gd name="T34" fmla="*/ 239 w 478"/>
              <a:gd name="T35" fmla="*/ 60 h 478"/>
              <a:gd name="T36" fmla="*/ 160 w 478"/>
              <a:gd name="T37" fmla="*/ 140 h 478"/>
              <a:gd name="T38" fmla="*/ 239 w 478"/>
              <a:gd name="T39" fmla="*/ 219 h 478"/>
              <a:gd name="T40" fmla="*/ 239 w 478"/>
              <a:gd name="T41" fmla="*/ 279 h 478"/>
              <a:gd name="T42" fmla="*/ 100 w 478"/>
              <a:gd name="T43" fmla="*/ 140 h 478"/>
              <a:gd name="T44" fmla="*/ 239 w 478"/>
              <a:gd name="T45" fmla="*/ 0 h 478"/>
              <a:gd name="T46" fmla="*/ 379 w 478"/>
              <a:gd name="T47" fmla="*/ 140 h 478"/>
              <a:gd name="T48" fmla="*/ 239 w 478"/>
              <a:gd name="T49" fmla="*/ 279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78" h="478">
                <a:moveTo>
                  <a:pt x="60" y="449"/>
                </a:moveTo>
                <a:cubicBezTo>
                  <a:pt x="60" y="478"/>
                  <a:pt x="60" y="478"/>
                  <a:pt x="60" y="478"/>
                </a:cubicBezTo>
                <a:cubicBezTo>
                  <a:pt x="0" y="478"/>
                  <a:pt x="0" y="478"/>
                  <a:pt x="0" y="478"/>
                </a:cubicBezTo>
                <a:cubicBezTo>
                  <a:pt x="0" y="449"/>
                  <a:pt x="0" y="449"/>
                  <a:pt x="0" y="449"/>
                </a:cubicBezTo>
                <a:cubicBezTo>
                  <a:pt x="0" y="383"/>
                  <a:pt x="109" y="309"/>
                  <a:pt x="240" y="309"/>
                </a:cubicBezTo>
                <a:cubicBezTo>
                  <a:pt x="370" y="309"/>
                  <a:pt x="478" y="383"/>
                  <a:pt x="478" y="449"/>
                </a:cubicBezTo>
                <a:cubicBezTo>
                  <a:pt x="478" y="478"/>
                  <a:pt x="478" y="478"/>
                  <a:pt x="478" y="478"/>
                </a:cubicBezTo>
                <a:cubicBezTo>
                  <a:pt x="419" y="478"/>
                  <a:pt x="419" y="478"/>
                  <a:pt x="419" y="478"/>
                </a:cubicBezTo>
                <a:cubicBezTo>
                  <a:pt x="419" y="449"/>
                  <a:pt x="419" y="449"/>
                  <a:pt x="419" y="449"/>
                </a:cubicBezTo>
                <a:cubicBezTo>
                  <a:pt x="419" y="448"/>
                  <a:pt x="417" y="443"/>
                  <a:pt x="412" y="437"/>
                </a:cubicBezTo>
                <a:cubicBezTo>
                  <a:pt x="404" y="427"/>
                  <a:pt x="393" y="417"/>
                  <a:pt x="380" y="407"/>
                </a:cubicBezTo>
                <a:cubicBezTo>
                  <a:pt x="345" y="383"/>
                  <a:pt x="297" y="369"/>
                  <a:pt x="240" y="369"/>
                </a:cubicBezTo>
                <a:cubicBezTo>
                  <a:pt x="182" y="369"/>
                  <a:pt x="135" y="383"/>
                  <a:pt x="99" y="408"/>
                </a:cubicBezTo>
                <a:cubicBezTo>
                  <a:pt x="85" y="417"/>
                  <a:pt x="75" y="427"/>
                  <a:pt x="67" y="437"/>
                </a:cubicBezTo>
                <a:cubicBezTo>
                  <a:pt x="62" y="444"/>
                  <a:pt x="60" y="449"/>
                  <a:pt x="60" y="449"/>
                </a:cubicBezTo>
                <a:close/>
                <a:moveTo>
                  <a:pt x="239" y="219"/>
                </a:moveTo>
                <a:cubicBezTo>
                  <a:pt x="283" y="219"/>
                  <a:pt x="319" y="184"/>
                  <a:pt x="319" y="140"/>
                </a:cubicBezTo>
                <a:cubicBezTo>
                  <a:pt x="319" y="96"/>
                  <a:pt x="283" y="60"/>
                  <a:pt x="239" y="60"/>
                </a:cubicBezTo>
                <a:cubicBezTo>
                  <a:pt x="195" y="60"/>
                  <a:pt x="160" y="96"/>
                  <a:pt x="160" y="140"/>
                </a:cubicBezTo>
                <a:cubicBezTo>
                  <a:pt x="160" y="184"/>
                  <a:pt x="195" y="219"/>
                  <a:pt x="239" y="219"/>
                </a:cubicBezTo>
                <a:close/>
                <a:moveTo>
                  <a:pt x="239" y="279"/>
                </a:moveTo>
                <a:cubicBezTo>
                  <a:pt x="162" y="279"/>
                  <a:pt x="100" y="217"/>
                  <a:pt x="100" y="140"/>
                </a:cubicBezTo>
                <a:cubicBezTo>
                  <a:pt x="100" y="63"/>
                  <a:pt x="162" y="0"/>
                  <a:pt x="239" y="0"/>
                </a:cubicBezTo>
                <a:cubicBezTo>
                  <a:pt x="316" y="0"/>
                  <a:pt x="379" y="63"/>
                  <a:pt x="379" y="140"/>
                </a:cubicBezTo>
                <a:cubicBezTo>
                  <a:pt x="379" y="217"/>
                  <a:pt x="316" y="279"/>
                  <a:pt x="239" y="279"/>
                </a:cubicBezTo>
                <a:close/>
              </a:path>
            </a:pathLst>
          </a:custGeom>
          <a:solidFill>
            <a:srgbClr val="433C5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5"/>
          <p:cNvSpPr>
            <a:spLocks noEditPoints="1"/>
          </p:cNvSpPr>
          <p:nvPr/>
        </p:nvSpPr>
        <p:spPr bwMode="auto">
          <a:xfrm>
            <a:off x="992633" y="3184274"/>
            <a:ext cx="425537" cy="427997"/>
          </a:xfrm>
          <a:custGeom>
            <a:avLst/>
            <a:gdLst>
              <a:gd name="T0" fmla="*/ 409 w 476"/>
              <a:gd name="T1" fmla="*/ 305 h 476"/>
              <a:gd name="T2" fmla="*/ 438 w 476"/>
              <a:gd name="T3" fmla="*/ 373 h 476"/>
              <a:gd name="T4" fmla="*/ 311 w 476"/>
              <a:gd name="T5" fmla="*/ 407 h 476"/>
              <a:gd name="T6" fmla="*/ 284 w 476"/>
              <a:gd name="T7" fmla="*/ 476 h 476"/>
              <a:gd name="T8" fmla="*/ 170 w 476"/>
              <a:gd name="T9" fmla="*/ 409 h 476"/>
              <a:gd name="T10" fmla="*/ 102 w 476"/>
              <a:gd name="T11" fmla="*/ 438 h 476"/>
              <a:gd name="T12" fmla="*/ 68 w 476"/>
              <a:gd name="T13" fmla="*/ 311 h 476"/>
              <a:gd name="T14" fmla="*/ 0 w 476"/>
              <a:gd name="T15" fmla="*/ 284 h 476"/>
              <a:gd name="T16" fmla="*/ 66 w 476"/>
              <a:gd name="T17" fmla="*/ 170 h 476"/>
              <a:gd name="T18" fmla="*/ 37 w 476"/>
              <a:gd name="T19" fmla="*/ 102 h 476"/>
              <a:gd name="T20" fmla="*/ 164 w 476"/>
              <a:gd name="T21" fmla="*/ 68 h 476"/>
              <a:gd name="T22" fmla="*/ 192 w 476"/>
              <a:gd name="T23" fmla="*/ 0 h 476"/>
              <a:gd name="T24" fmla="*/ 305 w 476"/>
              <a:gd name="T25" fmla="*/ 66 h 476"/>
              <a:gd name="T26" fmla="*/ 373 w 476"/>
              <a:gd name="T27" fmla="*/ 37 h 476"/>
              <a:gd name="T28" fmla="*/ 407 w 476"/>
              <a:gd name="T29" fmla="*/ 164 h 476"/>
              <a:gd name="T30" fmla="*/ 476 w 476"/>
              <a:gd name="T31" fmla="*/ 192 h 476"/>
              <a:gd name="T32" fmla="*/ 371 w 476"/>
              <a:gd name="T33" fmla="*/ 362 h 476"/>
              <a:gd name="T34" fmla="*/ 349 w 476"/>
              <a:gd name="T35" fmla="*/ 305 h 476"/>
              <a:gd name="T36" fmla="*/ 358 w 476"/>
              <a:gd name="T37" fmla="*/ 286 h 476"/>
              <a:gd name="T38" fmla="*/ 366 w 476"/>
              <a:gd name="T39" fmla="*/ 262 h 476"/>
              <a:gd name="T40" fmla="*/ 421 w 476"/>
              <a:gd name="T41" fmla="*/ 231 h 476"/>
              <a:gd name="T42" fmla="*/ 364 w 476"/>
              <a:gd name="T43" fmla="*/ 206 h 476"/>
              <a:gd name="T44" fmla="*/ 358 w 476"/>
              <a:gd name="T45" fmla="*/ 189 h 476"/>
              <a:gd name="T46" fmla="*/ 349 w 476"/>
              <a:gd name="T47" fmla="*/ 170 h 476"/>
              <a:gd name="T48" fmla="*/ 371 w 476"/>
              <a:gd name="T49" fmla="*/ 113 h 476"/>
              <a:gd name="T50" fmla="*/ 311 w 476"/>
              <a:gd name="T51" fmla="*/ 129 h 476"/>
              <a:gd name="T52" fmla="*/ 298 w 476"/>
              <a:gd name="T53" fmla="*/ 122 h 476"/>
              <a:gd name="T54" fmla="*/ 276 w 476"/>
              <a:gd name="T55" fmla="*/ 113 h 476"/>
              <a:gd name="T56" fmla="*/ 244 w 476"/>
              <a:gd name="T57" fmla="*/ 54 h 476"/>
              <a:gd name="T58" fmla="*/ 213 w 476"/>
              <a:gd name="T59" fmla="*/ 109 h 476"/>
              <a:gd name="T60" fmla="*/ 200 w 476"/>
              <a:gd name="T61" fmla="*/ 113 h 476"/>
              <a:gd name="T62" fmla="*/ 178 w 476"/>
              <a:gd name="T63" fmla="*/ 122 h 476"/>
              <a:gd name="T64" fmla="*/ 164 w 476"/>
              <a:gd name="T65" fmla="*/ 129 h 476"/>
              <a:gd name="T66" fmla="*/ 104 w 476"/>
              <a:gd name="T67" fmla="*/ 113 h 476"/>
              <a:gd name="T68" fmla="*/ 126 w 476"/>
              <a:gd name="T69" fmla="*/ 170 h 476"/>
              <a:gd name="T70" fmla="*/ 117 w 476"/>
              <a:gd name="T71" fmla="*/ 189 h 476"/>
              <a:gd name="T72" fmla="*/ 109 w 476"/>
              <a:gd name="T73" fmla="*/ 213 h 476"/>
              <a:gd name="T74" fmla="*/ 54 w 476"/>
              <a:gd name="T75" fmla="*/ 244 h 476"/>
              <a:gd name="T76" fmla="*/ 111 w 476"/>
              <a:gd name="T77" fmla="*/ 269 h 476"/>
              <a:gd name="T78" fmla="*/ 117 w 476"/>
              <a:gd name="T79" fmla="*/ 286 h 476"/>
              <a:gd name="T80" fmla="*/ 126 w 476"/>
              <a:gd name="T81" fmla="*/ 305 h 476"/>
              <a:gd name="T82" fmla="*/ 104 w 476"/>
              <a:gd name="T83" fmla="*/ 362 h 476"/>
              <a:gd name="T84" fmla="*/ 164 w 476"/>
              <a:gd name="T85" fmla="*/ 346 h 476"/>
              <a:gd name="T86" fmla="*/ 178 w 476"/>
              <a:gd name="T87" fmla="*/ 353 h 476"/>
              <a:gd name="T88" fmla="*/ 200 w 476"/>
              <a:gd name="T89" fmla="*/ 362 h 476"/>
              <a:gd name="T90" fmla="*/ 231 w 476"/>
              <a:gd name="T91" fmla="*/ 421 h 476"/>
              <a:gd name="T92" fmla="*/ 262 w 476"/>
              <a:gd name="T93" fmla="*/ 366 h 476"/>
              <a:gd name="T94" fmla="*/ 280 w 476"/>
              <a:gd name="T95" fmla="*/ 360 h 476"/>
              <a:gd name="T96" fmla="*/ 311 w 476"/>
              <a:gd name="T97" fmla="*/ 346 h 476"/>
              <a:gd name="T98" fmla="*/ 371 w 476"/>
              <a:gd name="T99" fmla="*/ 362 h 476"/>
              <a:gd name="T100" fmla="*/ 284 w 476"/>
              <a:gd name="T101" fmla="*/ 234 h 476"/>
              <a:gd name="T102" fmla="*/ 183 w 476"/>
              <a:gd name="T103" fmla="*/ 234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76" h="476">
                <a:moveTo>
                  <a:pt x="476" y="284"/>
                </a:moveTo>
                <a:cubicBezTo>
                  <a:pt x="409" y="305"/>
                  <a:pt x="409" y="305"/>
                  <a:pt x="409" y="305"/>
                </a:cubicBezTo>
                <a:cubicBezTo>
                  <a:pt x="409" y="307"/>
                  <a:pt x="408" y="309"/>
                  <a:pt x="407" y="311"/>
                </a:cubicBezTo>
                <a:cubicBezTo>
                  <a:pt x="438" y="373"/>
                  <a:pt x="438" y="373"/>
                  <a:pt x="438" y="373"/>
                </a:cubicBezTo>
                <a:cubicBezTo>
                  <a:pt x="373" y="438"/>
                  <a:pt x="373" y="438"/>
                  <a:pt x="373" y="438"/>
                </a:cubicBezTo>
                <a:cubicBezTo>
                  <a:pt x="311" y="407"/>
                  <a:pt x="311" y="407"/>
                  <a:pt x="311" y="407"/>
                </a:cubicBezTo>
                <a:cubicBezTo>
                  <a:pt x="309" y="408"/>
                  <a:pt x="307" y="409"/>
                  <a:pt x="305" y="409"/>
                </a:cubicBezTo>
                <a:cubicBezTo>
                  <a:pt x="284" y="476"/>
                  <a:pt x="284" y="476"/>
                  <a:pt x="284" y="476"/>
                </a:cubicBezTo>
                <a:cubicBezTo>
                  <a:pt x="192" y="476"/>
                  <a:pt x="192" y="476"/>
                  <a:pt x="192" y="476"/>
                </a:cubicBezTo>
                <a:cubicBezTo>
                  <a:pt x="170" y="409"/>
                  <a:pt x="170" y="409"/>
                  <a:pt x="170" y="409"/>
                </a:cubicBezTo>
                <a:cubicBezTo>
                  <a:pt x="168" y="409"/>
                  <a:pt x="166" y="408"/>
                  <a:pt x="164" y="407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37" y="373"/>
                  <a:pt x="37" y="373"/>
                  <a:pt x="37" y="373"/>
                </a:cubicBezTo>
                <a:cubicBezTo>
                  <a:pt x="68" y="311"/>
                  <a:pt x="68" y="311"/>
                  <a:pt x="68" y="311"/>
                </a:cubicBezTo>
                <a:cubicBezTo>
                  <a:pt x="67" y="309"/>
                  <a:pt x="67" y="307"/>
                  <a:pt x="66" y="305"/>
                </a:cubicBezTo>
                <a:cubicBezTo>
                  <a:pt x="0" y="284"/>
                  <a:pt x="0" y="284"/>
                  <a:pt x="0" y="284"/>
                </a:cubicBezTo>
                <a:cubicBezTo>
                  <a:pt x="0" y="192"/>
                  <a:pt x="0" y="192"/>
                  <a:pt x="0" y="192"/>
                </a:cubicBezTo>
                <a:cubicBezTo>
                  <a:pt x="66" y="170"/>
                  <a:pt x="66" y="170"/>
                  <a:pt x="66" y="170"/>
                </a:cubicBezTo>
                <a:cubicBezTo>
                  <a:pt x="67" y="168"/>
                  <a:pt x="67" y="166"/>
                  <a:pt x="68" y="164"/>
                </a:cubicBezTo>
                <a:cubicBezTo>
                  <a:pt x="37" y="102"/>
                  <a:pt x="37" y="102"/>
                  <a:pt x="37" y="102"/>
                </a:cubicBezTo>
                <a:cubicBezTo>
                  <a:pt x="102" y="37"/>
                  <a:pt x="102" y="37"/>
                  <a:pt x="102" y="37"/>
                </a:cubicBezTo>
                <a:cubicBezTo>
                  <a:pt x="164" y="68"/>
                  <a:pt x="164" y="68"/>
                  <a:pt x="164" y="68"/>
                </a:cubicBezTo>
                <a:cubicBezTo>
                  <a:pt x="166" y="67"/>
                  <a:pt x="168" y="67"/>
                  <a:pt x="170" y="66"/>
                </a:cubicBezTo>
                <a:cubicBezTo>
                  <a:pt x="192" y="0"/>
                  <a:pt x="192" y="0"/>
                  <a:pt x="192" y="0"/>
                </a:cubicBezTo>
                <a:cubicBezTo>
                  <a:pt x="284" y="0"/>
                  <a:pt x="284" y="0"/>
                  <a:pt x="284" y="0"/>
                </a:cubicBezTo>
                <a:cubicBezTo>
                  <a:pt x="305" y="66"/>
                  <a:pt x="305" y="66"/>
                  <a:pt x="305" y="66"/>
                </a:cubicBezTo>
                <a:cubicBezTo>
                  <a:pt x="307" y="67"/>
                  <a:pt x="309" y="67"/>
                  <a:pt x="311" y="68"/>
                </a:cubicBezTo>
                <a:cubicBezTo>
                  <a:pt x="373" y="37"/>
                  <a:pt x="373" y="37"/>
                  <a:pt x="373" y="37"/>
                </a:cubicBezTo>
                <a:cubicBezTo>
                  <a:pt x="438" y="102"/>
                  <a:pt x="438" y="102"/>
                  <a:pt x="438" y="102"/>
                </a:cubicBezTo>
                <a:cubicBezTo>
                  <a:pt x="407" y="164"/>
                  <a:pt x="407" y="164"/>
                  <a:pt x="407" y="164"/>
                </a:cubicBezTo>
                <a:cubicBezTo>
                  <a:pt x="408" y="166"/>
                  <a:pt x="409" y="168"/>
                  <a:pt x="409" y="170"/>
                </a:cubicBezTo>
                <a:cubicBezTo>
                  <a:pt x="476" y="192"/>
                  <a:pt x="476" y="192"/>
                  <a:pt x="476" y="192"/>
                </a:cubicBezTo>
                <a:lnTo>
                  <a:pt x="476" y="284"/>
                </a:lnTo>
                <a:close/>
                <a:moveTo>
                  <a:pt x="371" y="362"/>
                </a:moveTo>
                <a:cubicBezTo>
                  <a:pt x="346" y="311"/>
                  <a:pt x="346" y="311"/>
                  <a:pt x="346" y="311"/>
                </a:cubicBezTo>
                <a:cubicBezTo>
                  <a:pt x="349" y="305"/>
                  <a:pt x="349" y="305"/>
                  <a:pt x="349" y="305"/>
                </a:cubicBezTo>
                <a:cubicBezTo>
                  <a:pt x="349" y="304"/>
                  <a:pt x="352" y="299"/>
                  <a:pt x="353" y="297"/>
                </a:cubicBezTo>
                <a:cubicBezTo>
                  <a:pt x="355" y="294"/>
                  <a:pt x="357" y="290"/>
                  <a:pt x="358" y="286"/>
                </a:cubicBezTo>
                <a:cubicBezTo>
                  <a:pt x="360" y="283"/>
                  <a:pt x="361" y="279"/>
                  <a:pt x="362" y="276"/>
                </a:cubicBezTo>
                <a:cubicBezTo>
                  <a:pt x="366" y="262"/>
                  <a:pt x="366" y="262"/>
                  <a:pt x="366" y="262"/>
                </a:cubicBezTo>
                <a:cubicBezTo>
                  <a:pt x="421" y="244"/>
                  <a:pt x="421" y="244"/>
                  <a:pt x="421" y="244"/>
                </a:cubicBezTo>
                <a:cubicBezTo>
                  <a:pt x="421" y="231"/>
                  <a:pt x="421" y="231"/>
                  <a:pt x="421" y="231"/>
                </a:cubicBezTo>
                <a:cubicBezTo>
                  <a:pt x="366" y="213"/>
                  <a:pt x="366" y="213"/>
                  <a:pt x="366" y="213"/>
                </a:cubicBezTo>
                <a:cubicBezTo>
                  <a:pt x="364" y="206"/>
                  <a:pt x="364" y="206"/>
                  <a:pt x="364" y="206"/>
                </a:cubicBezTo>
                <a:cubicBezTo>
                  <a:pt x="362" y="200"/>
                  <a:pt x="362" y="200"/>
                  <a:pt x="362" y="200"/>
                </a:cubicBezTo>
                <a:cubicBezTo>
                  <a:pt x="361" y="196"/>
                  <a:pt x="360" y="193"/>
                  <a:pt x="358" y="189"/>
                </a:cubicBezTo>
                <a:cubicBezTo>
                  <a:pt x="357" y="185"/>
                  <a:pt x="355" y="181"/>
                  <a:pt x="353" y="178"/>
                </a:cubicBezTo>
                <a:cubicBezTo>
                  <a:pt x="352" y="176"/>
                  <a:pt x="349" y="171"/>
                  <a:pt x="349" y="170"/>
                </a:cubicBezTo>
                <a:cubicBezTo>
                  <a:pt x="346" y="164"/>
                  <a:pt x="346" y="164"/>
                  <a:pt x="346" y="164"/>
                </a:cubicBezTo>
                <a:cubicBezTo>
                  <a:pt x="371" y="113"/>
                  <a:pt x="371" y="113"/>
                  <a:pt x="371" y="113"/>
                </a:cubicBezTo>
                <a:cubicBezTo>
                  <a:pt x="362" y="104"/>
                  <a:pt x="362" y="104"/>
                  <a:pt x="362" y="104"/>
                </a:cubicBezTo>
                <a:cubicBezTo>
                  <a:pt x="311" y="129"/>
                  <a:pt x="311" y="129"/>
                  <a:pt x="311" y="129"/>
                </a:cubicBezTo>
                <a:cubicBezTo>
                  <a:pt x="305" y="126"/>
                  <a:pt x="305" y="126"/>
                  <a:pt x="305" y="126"/>
                </a:cubicBezTo>
                <a:cubicBezTo>
                  <a:pt x="304" y="126"/>
                  <a:pt x="299" y="123"/>
                  <a:pt x="298" y="122"/>
                </a:cubicBezTo>
                <a:cubicBezTo>
                  <a:pt x="294" y="120"/>
                  <a:pt x="290" y="119"/>
                  <a:pt x="286" y="117"/>
                </a:cubicBezTo>
                <a:cubicBezTo>
                  <a:pt x="283" y="116"/>
                  <a:pt x="279" y="114"/>
                  <a:pt x="276" y="113"/>
                </a:cubicBezTo>
                <a:cubicBezTo>
                  <a:pt x="262" y="109"/>
                  <a:pt x="262" y="109"/>
                  <a:pt x="262" y="109"/>
                </a:cubicBezTo>
                <a:cubicBezTo>
                  <a:pt x="244" y="54"/>
                  <a:pt x="244" y="54"/>
                  <a:pt x="244" y="54"/>
                </a:cubicBezTo>
                <a:cubicBezTo>
                  <a:pt x="231" y="54"/>
                  <a:pt x="231" y="54"/>
                  <a:pt x="231" y="54"/>
                </a:cubicBezTo>
                <a:cubicBezTo>
                  <a:pt x="213" y="109"/>
                  <a:pt x="213" y="109"/>
                  <a:pt x="213" y="109"/>
                </a:cubicBezTo>
                <a:cubicBezTo>
                  <a:pt x="206" y="111"/>
                  <a:pt x="206" y="111"/>
                  <a:pt x="206" y="111"/>
                </a:cubicBezTo>
                <a:cubicBezTo>
                  <a:pt x="200" y="113"/>
                  <a:pt x="200" y="113"/>
                  <a:pt x="200" y="113"/>
                </a:cubicBezTo>
                <a:cubicBezTo>
                  <a:pt x="196" y="114"/>
                  <a:pt x="193" y="116"/>
                  <a:pt x="189" y="117"/>
                </a:cubicBezTo>
                <a:cubicBezTo>
                  <a:pt x="185" y="119"/>
                  <a:pt x="181" y="120"/>
                  <a:pt x="178" y="122"/>
                </a:cubicBezTo>
                <a:cubicBezTo>
                  <a:pt x="176" y="123"/>
                  <a:pt x="171" y="126"/>
                  <a:pt x="170" y="126"/>
                </a:cubicBezTo>
                <a:cubicBezTo>
                  <a:pt x="164" y="129"/>
                  <a:pt x="164" y="129"/>
                  <a:pt x="164" y="129"/>
                </a:cubicBezTo>
                <a:cubicBezTo>
                  <a:pt x="113" y="104"/>
                  <a:pt x="113" y="104"/>
                  <a:pt x="113" y="104"/>
                </a:cubicBezTo>
                <a:cubicBezTo>
                  <a:pt x="104" y="113"/>
                  <a:pt x="104" y="113"/>
                  <a:pt x="104" y="113"/>
                </a:cubicBezTo>
                <a:cubicBezTo>
                  <a:pt x="129" y="164"/>
                  <a:pt x="129" y="164"/>
                  <a:pt x="129" y="164"/>
                </a:cubicBezTo>
                <a:cubicBezTo>
                  <a:pt x="126" y="170"/>
                  <a:pt x="126" y="170"/>
                  <a:pt x="126" y="170"/>
                </a:cubicBezTo>
                <a:cubicBezTo>
                  <a:pt x="126" y="171"/>
                  <a:pt x="123" y="176"/>
                  <a:pt x="122" y="178"/>
                </a:cubicBezTo>
                <a:cubicBezTo>
                  <a:pt x="120" y="181"/>
                  <a:pt x="119" y="185"/>
                  <a:pt x="117" y="189"/>
                </a:cubicBezTo>
                <a:cubicBezTo>
                  <a:pt x="116" y="193"/>
                  <a:pt x="114" y="196"/>
                  <a:pt x="113" y="200"/>
                </a:cubicBezTo>
                <a:cubicBezTo>
                  <a:pt x="109" y="213"/>
                  <a:pt x="109" y="213"/>
                  <a:pt x="109" y="213"/>
                </a:cubicBezTo>
                <a:cubicBezTo>
                  <a:pt x="54" y="231"/>
                  <a:pt x="54" y="231"/>
                  <a:pt x="54" y="231"/>
                </a:cubicBezTo>
                <a:cubicBezTo>
                  <a:pt x="54" y="244"/>
                  <a:pt x="54" y="244"/>
                  <a:pt x="54" y="244"/>
                </a:cubicBezTo>
                <a:cubicBezTo>
                  <a:pt x="109" y="262"/>
                  <a:pt x="109" y="262"/>
                  <a:pt x="109" y="262"/>
                </a:cubicBezTo>
                <a:cubicBezTo>
                  <a:pt x="111" y="269"/>
                  <a:pt x="111" y="269"/>
                  <a:pt x="111" y="269"/>
                </a:cubicBezTo>
                <a:cubicBezTo>
                  <a:pt x="113" y="276"/>
                  <a:pt x="113" y="276"/>
                  <a:pt x="113" y="276"/>
                </a:cubicBezTo>
                <a:cubicBezTo>
                  <a:pt x="114" y="279"/>
                  <a:pt x="116" y="283"/>
                  <a:pt x="117" y="286"/>
                </a:cubicBezTo>
                <a:cubicBezTo>
                  <a:pt x="119" y="290"/>
                  <a:pt x="120" y="294"/>
                  <a:pt x="122" y="297"/>
                </a:cubicBezTo>
                <a:cubicBezTo>
                  <a:pt x="123" y="299"/>
                  <a:pt x="126" y="304"/>
                  <a:pt x="126" y="305"/>
                </a:cubicBezTo>
                <a:cubicBezTo>
                  <a:pt x="129" y="311"/>
                  <a:pt x="129" y="311"/>
                  <a:pt x="129" y="311"/>
                </a:cubicBezTo>
                <a:cubicBezTo>
                  <a:pt x="104" y="362"/>
                  <a:pt x="104" y="362"/>
                  <a:pt x="104" y="362"/>
                </a:cubicBezTo>
                <a:cubicBezTo>
                  <a:pt x="113" y="371"/>
                  <a:pt x="113" y="371"/>
                  <a:pt x="113" y="371"/>
                </a:cubicBezTo>
                <a:cubicBezTo>
                  <a:pt x="164" y="346"/>
                  <a:pt x="164" y="346"/>
                  <a:pt x="164" y="346"/>
                </a:cubicBezTo>
                <a:cubicBezTo>
                  <a:pt x="170" y="349"/>
                  <a:pt x="170" y="349"/>
                  <a:pt x="170" y="349"/>
                </a:cubicBezTo>
                <a:cubicBezTo>
                  <a:pt x="171" y="349"/>
                  <a:pt x="176" y="352"/>
                  <a:pt x="178" y="353"/>
                </a:cubicBezTo>
                <a:cubicBezTo>
                  <a:pt x="182" y="355"/>
                  <a:pt x="185" y="357"/>
                  <a:pt x="189" y="358"/>
                </a:cubicBezTo>
                <a:cubicBezTo>
                  <a:pt x="193" y="360"/>
                  <a:pt x="196" y="361"/>
                  <a:pt x="200" y="362"/>
                </a:cubicBezTo>
                <a:cubicBezTo>
                  <a:pt x="213" y="366"/>
                  <a:pt x="213" y="366"/>
                  <a:pt x="213" y="366"/>
                </a:cubicBezTo>
                <a:cubicBezTo>
                  <a:pt x="231" y="421"/>
                  <a:pt x="231" y="421"/>
                  <a:pt x="231" y="421"/>
                </a:cubicBezTo>
                <a:cubicBezTo>
                  <a:pt x="244" y="421"/>
                  <a:pt x="244" y="421"/>
                  <a:pt x="244" y="421"/>
                </a:cubicBezTo>
                <a:cubicBezTo>
                  <a:pt x="262" y="366"/>
                  <a:pt x="262" y="366"/>
                  <a:pt x="262" y="366"/>
                </a:cubicBezTo>
                <a:cubicBezTo>
                  <a:pt x="269" y="364"/>
                  <a:pt x="269" y="364"/>
                  <a:pt x="269" y="364"/>
                </a:cubicBezTo>
                <a:cubicBezTo>
                  <a:pt x="269" y="364"/>
                  <a:pt x="277" y="362"/>
                  <a:pt x="280" y="360"/>
                </a:cubicBezTo>
                <a:cubicBezTo>
                  <a:pt x="286" y="358"/>
                  <a:pt x="292" y="356"/>
                  <a:pt x="299" y="352"/>
                </a:cubicBezTo>
                <a:cubicBezTo>
                  <a:pt x="311" y="346"/>
                  <a:pt x="311" y="346"/>
                  <a:pt x="311" y="346"/>
                </a:cubicBezTo>
                <a:cubicBezTo>
                  <a:pt x="362" y="371"/>
                  <a:pt x="362" y="371"/>
                  <a:pt x="362" y="371"/>
                </a:cubicBezTo>
                <a:lnTo>
                  <a:pt x="371" y="362"/>
                </a:lnTo>
                <a:close/>
                <a:moveTo>
                  <a:pt x="234" y="183"/>
                </a:moveTo>
                <a:cubicBezTo>
                  <a:pt x="262" y="183"/>
                  <a:pt x="284" y="205"/>
                  <a:pt x="284" y="234"/>
                </a:cubicBezTo>
                <a:cubicBezTo>
                  <a:pt x="284" y="262"/>
                  <a:pt x="262" y="284"/>
                  <a:pt x="234" y="284"/>
                </a:cubicBezTo>
                <a:cubicBezTo>
                  <a:pt x="205" y="284"/>
                  <a:pt x="183" y="262"/>
                  <a:pt x="183" y="234"/>
                </a:cubicBezTo>
                <a:cubicBezTo>
                  <a:pt x="183" y="205"/>
                  <a:pt x="205" y="183"/>
                  <a:pt x="234" y="183"/>
                </a:cubicBezTo>
                <a:close/>
              </a:path>
            </a:pathLst>
          </a:custGeom>
          <a:solidFill>
            <a:srgbClr val="433C5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387"/>
          <p:cNvSpPr>
            <a:spLocks noEditPoints="1"/>
          </p:cNvSpPr>
          <p:nvPr/>
        </p:nvSpPr>
        <p:spPr bwMode="auto">
          <a:xfrm>
            <a:off x="993600" y="4110712"/>
            <a:ext cx="429436" cy="427997"/>
          </a:xfrm>
          <a:custGeom>
            <a:avLst/>
            <a:gdLst>
              <a:gd name="T0" fmla="*/ 135 w 169"/>
              <a:gd name="T1" fmla="*/ 121 h 174"/>
              <a:gd name="T2" fmla="*/ 111 w 169"/>
              <a:gd name="T3" fmla="*/ 140 h 174"/>
              <a:gd name="T4" fmla="*/ 73 w 169"/>
              <a:gd name="T5" fmla="*/ 121 h 174"/>
              <a:gd name="T6" fmla="*/ 97 w 169"/>
              <a:gd name="T7" fmla="*/ 140 h 174"/>
              <a:gd name="T8" fmla="*/ 73 w 169"/>
              <a:gd name="T9" fmla="*/ 121 h 174"/>
              <a:gd name="T10" fmla="*/ 58 w 169"/>
              <a:gd name="T11" fmla="*/ 121 h 174"/>
              <a:gd name="T12" fmla="*/ 34 w 169"/>
              <a:gd name="T13" fmla="*/ 140 h 174"/>
              <a:gd name="T14" fmla="*/ 111 w 169"/>
              <a:gd name="T15" fmla="*/ 87 h 174"/>
              <a:gd name="T16" fmla="*/ 135 w 169"/>
              <a:gd name="T17" fmla="*/ 106 h 174"/>
              <a:gd name="T18" fmla="*/ 111 w 169"/>
              <a:gd name="T19" fmla="*/ 87 h 174"/>
              <a:gd name="T20" fmla="*/ 97 w 169"/>
              <a:gd name="T21" fmla="*/ 87 h 174"/>
              <a:gd name="T22" fmla="*/ 73 w 169"/>
              <a:gd name="T23" fmla="*/ 106 h 174"/>
              <a:gd name="T24" fmla="*/ 34 w 169"/>
              <a:gd name="T25" fmla="*/ 87 h 174"/>
              <a:gd name="T26" fmla="*/ 58 w 169"/>
              <a:gd name="T27" fmla="*/ 106 h 174"/>
              <a:gd name="T28" fmla="*/ 34 w 169"/>
              <a:gd name="T29" fmla="*/ 87 h 174"/>
              <a:gd name="T30" fmla="*/ 135 w 169"/>
              <a:gd name="T31" fmla="*/ 53 h 174"/>
              <a:gd name="T32" fmla="*/ 111 w 169"/>
              <a:gd name="T33" fmla="*/ 72 h 174"/>
              <a:gd name="T34" fmla="*/ 73 w 169"/>
              <a:gd name="T35" fmla="*/ 53 h 174"/>
              <a:gd name="T36" fmla="*/ 97 w 169"/>
              <a:gd name="T37" fmla="*/ 72 h 174"/>
              <a:gd name="T38" fmla="*/ 73 w 169"/>
              <a:gd name="T39" fmla="*/ 53 h 174"/>
              <a:gd name="T40" fmla="*/ 58 w 169"/>
              <a:gd name="T41" fmla="*/ 53 h 174"/>
              <a:gd name="T42" fmla="*/ 34 w 169"/>
              <a:gd name="T43" fmla="*/ 72 h 174"/>
              <a:gd name="T44" fmla="*/ 111 w 169"/>
              <a:gd name="T45" fmla="*/ 0 h 174"/>
              <a:gd name="T46" fmla="*/ 135 w 169"/>
              <a:gd name="T47" fmla="*/ 19 h 174"/>
              <a:gd name="T48" fmla="*/ 111 w 169"/>
              <a:gd name="T49" fmla="*/ 0 h 174"/>
              <a:gd name="T50" fmla="*/ 58 w 169"/>
              <a:gd name="T51" fmla="*/ 0 h 174"/>
              <a:gd name="T52" fmla="*/ 34 w 169"/>
              <a:gd name="T53" fmla="*/ 19 h 174"/>
              <a:gd name="T54" fmla="*/ 19 w 169"/>
              <a:gd name="T55" fmla="*/ 38 h 174"/>
              <a:gd name="T56" fmla="*/ 150 w 169"/>
              <a:gd name="T57" fmla="*/ 155 h 174"/>
              <a:gd name="T58" fmla="*/ 19 w 169"/>
              <a:gd name="T59" fmla="*/ 38 h 174"/>
              <a:gd name="T60" fmla="*/ 169 w 169"/>
              <a:gd name="T61" fmla="*/ 19 h 174"/>
              <a:gd name="T62" fmla="*/ 0 w 169"/>
              <a:gd name="T63" fmla="*/ 174 h 174"/>
              <a:gd name="T64" fmla="*/ 34 w 169"/>
              <a:gd name="T65" fmla="*/ 19 h 174"/>
              <a:gd name="T66" fmla="*/ 58 w 169"/>
              <a:gd name="T67" fmla="*/ 38 h 174"/>
              <a:gd name="T68" fmla="*/ 111 w 169"/>
              <a:gd name="T69" fmla="*/ 19 h 174"/>
              <a:gd name="T70" fmla="*/ 135 w 169"/>
              <a:gd name="T71" fmla="*/ 38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69" h="174">
                <a:moveTo>
                  <a:pt x="111" y="121"/>
                </a:moveTo>
                <a:lnTo>
                  <a:pt x="135" y="121"/>
                </a:lnTo>
                <a:lnTo>
                  <a:pt x="135" y="140"/>
                </a:lnTo>
                <a:lnTo>
                  <a:pt x="111" y="140"/>
                </a:lnTo>
                <a:lnTo>
                  <a:pt x="111" y="121"/>
                </a:lnTo>
                <a:close/>
                <a:moveTo>
                  <a:pt x="73" y="121"/>
                </a:moveTo>
                <a:lnTo>
                  <a:pt x="97" y="121"/>
                </a:lnTo>
                <a:lnTo>
                  <a:pt x="97" y="140"/>
                </a:lnTo>
                <a:lnTo>
                  <a:pt x="73" y="140"/>
                </a:lnTo>
                <a:lnTo>
                  <a:pt x="73" y="121"/>
                </a:lnTo>
                <a:close/>
                <a:moveTo>
                  <a:pt x="34" y="121"/>
                </a:moveTo>
                <a:lnTo>
                  <a:pt x="58" y="121"/>
                </a:lnTo>
                <a:lnTo>
                  <a:pt x="58" y="140"/>
                </a:lnTo>
                <a:lnTo>
                  <a:pt x="34" y="140"/>
                </a:lnTo>
                <a:lnTo>
                  <a:pt x="34" y="121"/>
                </a:lnTo>
                <a:close/>
                <a:moveTo>
                  <a:pt x="111" y="87"/>
                </a:moveTo>
                <a:lnTo>
                  <a:pt x="135" y="87"/>
                </a:lnTo>
                <a:lnTo>
                  <a:pt x="135" y="106"/>
                </a:lnTo>
                <a:lnTo>
                  <a:pt x="111" y="106"/>
                </a:lnTo>
                <a:lnTo>
                  <a:pt x="111" y="87"/>
                </a:lnTo>
                <a:close/>
                <a:moveTo>
                  <a:pt x="73" y="87"/>
                </a:moveTo>
                <a:lnTo>
                  <a:pt x="97" y="87"/>
                </a:lnTo>
                <a:lnTo>
                  <a:pt x="97" y="106"/>
                </a:lnTo>
                <a:lnTo>
                  <a:pt x="73" y="106"/>
                </a:lnTo>
                <a:lnTo>
                  <a:pt x="73" y="87"/>
                </a:lnTo>
                <a:close/>
                <a:moveTo>
                  <a:pt x="34" y="87"/>
                </a:moveTo>
                <a:lnTo>
                  <a:pt x="58" y="87"/>
                </a:lnTo>
                <a:lnTo>
                  <a:pt x="58" y="106"/>
                </a:lnTo>
                <a:lnTo>
                  <a:pt x="34" y="106"/>
                </a:lnTo>
                <a:lnTo>
                  <a:pt x="34" y="87"/>
                </a:lnTo>
                <a:close/>
                <a:moveTo>
                  <a:pt x="111" y="53"/>
                </a:moveTo>
                <a:lnTo>
                  <a:pt x="135" y="53"/>
                </a:lnTo>
                <a:lnTo>
                  <a:pt x="135" y="72"/>
                </a:lnTo>
                <a:lnTo>
                  <a:pt x="111" y="72"/>
                </a:lnTo>
                <a:lnTo>
                  <a:pt x="111" y="53"/>
                </a:lnTo>
                <a:close/>
                <a:moveTo>
                  <a:pt x="73" y="53"/>
                </a:moveTo>
                <a:lnTo>
                  <a:pt x="97" y="53"/>
                </a:lnTo>
                <a:lnTo>
                  <a:pt x="97" y="72"/>
                </a:lnTo>
                <a:lnTo>
                  <a:pt x="73" y="72"/>
                </a:lnTo>
                <a:lnTo>
                  <a:pt x="73" y="53"/>
                </a:lnTo>
                <a:close/>
                <a:moveTo>
                  <a:pt x="34" y="53"/>
                </a:moveTo>
                <a:lnTo>
                  <a:pt x="58" y="53"/>
                </a:lnTo>
                <a:lnTo>
                  <a:pt x="58" y="72"/>
                </a:lnTo>
                <a:lnTo>
                  <a:pt x="34" y="72"/>
                </a:lnTo>
                <a:lnTo>
                  <a:pt x="34" y="53"/>
                </a:lnTo>
                <a:close/>
                <a:moveTo>
                  <a:pt x="111" y="0"/>
                </a:moveTo>
                <a:lnTo>
                  <a:pt x="135" y="0"/>
                </a:lnTo>
                <a:lnTo>
                  <a:pt x="135" y="19"/>
                </a:lnTo>
                <a:lnTo>
                  <a:pt x="111" y="19"/>
                </a:lnTo>
                <a:lnTo>
                  <a:pt x="111" y="0"/>
                </a:lnTo>
                <a:close/>
                <a:moveTo>
                  <a:pt x="34" y="0"/>
                </a:moveTo>
                <a:lnTo>
                  <a:pt x="58" y="0"/>
                </a:lnTo>
                <a:lnTo>
                  <a:pt x="58" y="19"/>
                </a:lnTo>
                <a:lnTo>
                  <a:pt x="34" y="19"/>
                </a:lnTo>
                <a:lnTo>
                  <a:pt x="34" y="0"/>
                </a:lnTo>
                <a:close/>
                <a:moveTo>
                  <a:pt x="19" y="38"/>
                </a:moveTo>
                <a:lnTo>
                  <a:pt x="19" y="155"/>
                </a:lnTo>
                <a:lnTo>
                  <a:pt x="150" y="155"/>
                </a:lnTo>
                <a:lnTo>
                  <a:pt x="150" y="38"/>
                </a:lnTo>
                <a:lnTo>
                  <a:pt x="19" y="38"/>
                </a:lnTo>
                <a:close/>
                <a:moveTo>
                  <a:pt x="135" y="19"/>
                </a:moveTo>
                <a:lnTo>
                  <a:pt x="169" y="19"/>
                </a:lnTo>
                <a:lnTo>
                  <a:pt x="169" y="174"/>
                </a:lnTo>
                <a:lnTo>
                  <a:pt x="0" y="174"/>
                </a:lnTo>
                <a:lnTo>
                  <a:pt x="0" y="19"/>
                </a:lnTo>
                <a:lnTo>
                  <a:pt x="34" y="19"/>
                </a:lnTo>
                <a:lnTo>
                  <a:pt x="34" y="38"/>
                </a:lnTo>
                <a:lnTo>
                  <a:pt x="58" y="38"/>
                </a:lnTo>
                <a:lnTo>
                  <a:pt x="58" y="19"/>
                </a:lnTo>
                <a:lnTo>
                  <a:pt x="111" y="19"/>
                </a:lnTo>
                <a:lnTo>
                  <a:pt x="111" y="38"/>
                </a:lnTo>
                <a:lnTo>
                  <a:pt x="135" y="38"/>
                </a:lnTo>
                <a:lnTo>
                  <a:pt x="135" y="19"/>
                </a:lnTo>
                <a:close/>
              </a:path>
            </a:pathLst>
          </a:custGeom>
          <a:solidFill>
            <a:srgbClr val="433C5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24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Press</a:t>
            </a:r>
            <a:r>
              <a:rPr lang="fr-FR" dirty="0"/>
              <a:t> Club - Médias Post Confinement </a:t>
            </a:r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PC1. Depuis la fin du confinement, comment vous tenez-vous informé(e) de l'actualité ?Veuillez sélectionner toutes les réponses qui s'appliquent.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(1029)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Press</a:t>
            </a:r>
            <a:r>
              <a:rPr lang="fr-FR" dirty="0"/>
              <a:t> Club - Médias Post Confinement </a:t>
            </a:r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PC2. A quelle source d'information faites-vous le plus confiance pour vous informer sur les réactions suite au décès de George Floyd ?Veuillez sélectionner une seule réponse.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(1029)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YouGov Content">
  <a:themeElements>
    <a:clrScheme name="YouGov Colors 2020">
      <a:dk1>
        <a:srgbClr val="000000"/>
      </a:dk1>
      <a:lt1>
        <a:srgbClr val="FFFFFF"/>
      </a:lt1>
      <a:dk2>
        <a:srgbClr val="241D36"/>
      </a:dk2>
      <a:lt2>
        <a:srgbClr val="B3B5B3"/>
      </a:lt2>
      <a:accent1>
        <a:srgbClr val="7C64C3"/>
      </a:accent1>
      <a:accent2>
        <a:srgbClr val="F372A1"/>
      </a:accent2>
      <a:accent3>
        <a:srgbClr val="29CDCA"/>
      </a:accent3>
      <a:accent4>
        <a:srgbClr val="AE61C4"/>
      </a:accent4>
      <a:accent5>
        <a:srgbClr val="FF6352"/>
      </a:accent5>
      <a:accent6>
        <a:srgbClr val="00B7B4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332C4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YouGov_PowerPoint_Template_2019_09_16.pptx" id="{883657CB-C8B7-4058-BBAC-C150D0376613}" vid="{C6CA93C2-A70E-4A33-B76F-4FE2E08B727C}"/>
    </a:ext>
  </a:extLst>
</a:theme>
</file>

<file path=ppt/theme/theme2.xml><?xml version="1.0" encoding="utf-8"?>
<a:theme xmlns:a="http://schemas.openxmlformats.org/drawingml/2006/main" name="Office Theme">
  <a:themeElements>
    <a:clrScheme name="YouGov Colors">
      <a:dk1>
        <a:srgbClr val="4D4C4D"/>
      </a:dk1>
      <a:lt1>
        <a:srgbClr val="B4B5B4"/>
      </a:lt1>
      <a:dk2>
        <a:srgbClr val="DA2C2D"/>
      </a:dk2>
      <a:lt2>
        <a:srgbClr val="B3B5B3"/>
      </a:lt2>
      <a:accent1>
        <a:srgbClr val="EC4079"/>
      </a:accent1>
      <a:accent2>
        <a:srgbClr val="9575CD"/>
      </a:accent2>
      <a:accent3>
        <a:srgbClr val="00BFA5"/>
      </a:accent3>
      <a:accent4>
        <a:srgbClr val="FFB74D"/>
      </a:accent4>
      <a:accent5>
        <a:srgbClr val="8797EB"/>
      </a:accent5>
      <a:accent6>
        <a:srgbClr val="B2E27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185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Raleway</vt:lpstr>
      <vt:lpstr>Trebuchet MS</vt:lpstr>
      <vt:lpstr>YouGov Content</vt:lpstr>
      <vt:lpstr>Press Club - Médias Post Confinement </vt:lpstr>
      <vt:lpstr>Méthodologie</vt:lpstr>
      <vt:lpstr>Press Club - Médias Post Confinement </vt:lpstr>
      <vt:lpstr>Press Club - Médias Post Confinement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2019-10-01T10:57:19Z</dcterms:created>
  <dcterms:modified xsi:type="dcterms:W3CDTF">2020-06-12T12:17:19Z</dcterms:modified>
</cp:coreProperties>
</file>