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D36"/>
    <a:srgbClr val="FF8577"/>
    <a:srgbClr val="432A88"/>
    <a:srgbClr val="8F77D5"/>
    <a:srgbClr val="605970"/>
    <a:srgbClr val="433C54"/>
    <a:srgbClr val="DC4C81"/>
    <a:srgbClr val="AD97ED"/>
    <a:srgbClr val="00A3A0"/>
    <a:srgbClr val="CA8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79651" autoAdjust="0"/>
  </p:normalViewPr>
  <p:slideViewPr>
    <p:cSldViewPr snapToGrid="0" snapToObjects="1">
      <p:cViewPr>
        <p:scale>
          <a:sx n="99" d="100"/>
          <a:sy n="99" d="100"/>
        </p:scale>
        <p:origin x="-120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100" d="100"/>
          <a:sy n="100" d="100"/>
        </p:scale>
        <p:origin x="25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Aucune de ces sportives</c:v>
                </c:pt>
                <c:pt idx="1">
                  <c:v>Sandrine Gruda</c:v>
                </c:pt>
                <c:pt idx="2">
                  <c:v>Marie Bochet</c:v>
                </c:pt>
                <c:pt idx="3">
                  <c:v>Allison Pineau</c:v>
                </c:pt>
                <c:pt idx="4">
                  <c:v>Clarisse Agbegngou</c:v>
                </c:pt>
                <c:pt idx="5">
                  <c:v>Anaïs Bescond</c:v>
                </c:pt>
                <c:pt idx="6">
                  <c:v>Pauline Ferrand-Prevot</c:v>
                </c:pt>
                <c:pt idx="7">
                  <c:v>Estelle Mossely</c:v>
                </c:pt>
                <c:pt idx="8">
                  <c:v>Marie-Amélie Le Fur</c:v>
                </c:pt>
                <c:pt idx="9">
                  <c:v>Gabriella Papadakis</c:v>
                </c:pt>
                <c:pt idx="10">
                  <c:v>Tessa Worley</c:v>
                </c:pt>
                <c:pt idx="11">
                  <c:v>Caroline Garcia</c:v>
                </c:pt>
                <c:pt idx="12">
                  <c:v>Wendie Renard</c:v>
                </c:pt>
              </c:strCache>
            </c:strRef>
          </c:cat>
          <c:val>
            <c:numRef>
              <c:f>Sheet1!$B$2:$B$14</c:f>
              <c:numCache>
                <c:formatCode>0.00%</c:formatCode>
                <c:ptCount val="13"/>
                <c:pt idx="0">
                  <c:v>0.4758</c:v>
                </c:pt>
                <c:pt idx="1">
                  <c:v>4.1599999999999998E-2</c:v>
                </c:pt>
                <c:pt idx="2">
                  <c:v>5.2299999999999999E-2</c:v>
                </c:pt>
                <c:pt idx="3">
                  <c:v>9.8299999999999998E-2</c:v>
                </c:pt>
                <c:pt idx="4">
                  <c:v>0.1174</c:v>
                </c:pt>
                <c:pt idx="5">
                  <c:v>0.1217</c:v>
                </c:pt>
                <c:pt idx="6">
                  <c:v>0.1229</c:v>
                </c:pt>
                <c:pt idx="7">
                  <c:v>0.1242</c:v>
                </c:pt>
                <c:pt idx="8">
                  <c:v>0.13700000000000001</c:v>
                </c:pt>
                <c:pt idx="9">
                  <c:v>0.14330000000000001</c:v>
                </c:pt>
                <c:pt idx="10">
                  <c:v>0.1903</c:v>
                </c:pt>
                <c:pt idx="11">
                  <c:v>0.24560000000000001</c:v>
                </c:pt>
                <c:pt idx="12">
                  <c:v>0.3226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91-4AD2-AB79-35492C9000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19476992"/>
        <c:axId val="119478144"/>
      </c:barChart>
      <c:catAx>
        <c:axId val="119476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19478144"/>
        <c:crosses val="autoZero"/>
        <c:auto val="1"/>
        <c:lblAlgn val="ctr"/>
        <c:lblOffset val="730"/>
        <c:noMultiLvlLbl val="0"/>
      </c:catAx>
      <c:valAx>
        <c:axId val="119478144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1947699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(n=53)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Tennis</c:v>
                </c:pt>
                <c:pt idx="3">
                  <c:v>Patinage artistique</c:v>
                </c:pt>
                <c:pt idx="4">
                  <c:v>Basketball</c:v>
                </c:pt>
                <c:pt idx="5">
                  <c:v>Football</c:v>
                </c:pt>
                <c:pt idx="6">
                  <c:v>Judo</c:v>
                </c:pt>
                <c:pt idx="7">
                  <c:v>Cyclisme</c:v>
                </c:pt>
                <c:pt idx="8">
                  <c:v>Handball</c:v>
                </c:pt>
                <c:pt idx="9">
                  <c:v>Athlétisme</c:v>
                </c:pt>
                <c:pt idx="10">
                  <c:v>Biathlon</c:v>
                </c:pt>
                <c:pt idx="11">
                  <c:v>Ski alpin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0.1991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2.1999999999999999E-2</c:v>
                </c:pt>
                <c:pt idx="5">
                  <c:v>3.4500000000000003E-2</c:v>
                </c:pt>
                <c:pt idx="6">
                  <c:v>3.5900000000000001E-2</c:v>
                </c:pt>
                <c:pt idx="7">
                  <c:v>5.0200000000000002E-2</c:v>
                </c:pt>
                <c:pt idx="8">
                  <c:v>5.0999999999999997E-2</c:v>
                </c:pt>
                <c:pt idx="9">
                  <c:v>9.9599999999999994E-2</c:v>
                </c:pt>
                <c:pt idx="10">
                  <c:v>0.11169999999999999</c:v>
                </c:pt>
                <c:pt idx="11">
                  <c:v>0.39610000000000001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56-4B09-8368-CCF2333E55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974976"/>
        <c:axId val="122977664"/>
      </c:barChart>
      <c:catAx>
        <c:axId val="122974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977664"/>
        <c:crosses val="autoZero"/>
        <c:auto val="1"/>
        <c:lblAlgn val="ctr"/>
        <c:lblOffset val="730"/>
        <c:noMultiLvlLbl val="0"/>
      </c:catAx>
      <c:valAx>
        <c:axId val="122977664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97497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(n=97)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Basketball</c:v>
                </c:pt>
                <c:pt idx="3">
                  <c:v>Patinage artistique</c:v>
                </c:pt>
                <c:pt idx="4">
                  <c:v>Biathlon</c:v>
                </c:pt>
                <c:pt idx="5">
                  <c:v>Ski alpin</c:v>
                </c:pt>
                <c:pt idx="6">
                  <c:v>Cyclisme</c:v>
                </c:pt>
                <c:pt idx="7">
                  <c:v>Tennis</c:v>
                </c:pt>
                <c:pt idx="8">
                  <c:v>Judo</c:v>
                </c:pt>
                <c:pt idx="9">
                  <c:v>Athlétisme</c:v>
                </c:pt>
                <c:pt idx="10">
                  <c:v>Football</c:v>
                </c:pt>
                <c:pt idx="11">
                  <c:v>Handball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0.18629999999999999</c:v>
                </c:pt>
                <c:pt idx="1">
                  <c:v>0</c:v>
                </c:pt>
                <c:pt idx="2">
                  <c:v>1.12E-2</c:v>
                </c:pt>
                <c:pt idx="3">
                  <c:v>1.12E-2</c:v>
                </c:pt>
                <c:pt idx="4">
                  <c:v>1.5800000000000002E-2</c:v>
                </c:pt>
                <c:pt idx="5">
                  <c:v>1.9099999999999999E-2</c:v>
                </c:pt>
                <c:pt idx="6">
                  <c:v>2.87E-2</c:v>
                </c:pt>
                <c:pt idx="7">
                  <c:v>3.3300000000000003E-2</c:v>
                </c:pt>
                <c:pt idx="8">
                  <c:v>3.6299999999999999E-2</c:v>
                </c:pt>
                <c:pt idx="9">
                  <c:v>4.19E-2</c:v>
                </c:pt>
                <c:pt idx="10">
                  <c:v>0.2102</c:v>
                </c:pt>
                <c:pt idx="11">
                  <c:v>0.40600000000000003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29-4BC1-BDFD-D16B3B4930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5407616"/>
        <c:axId val="125410304"/>
      </c:barChart>
      <c:catAx>
        <c:axId val="1254076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5410304"/>
        <c:crosses val="autoZero"/>
        <c:auto val="1"/>
        <c:lblAlgn val="ctr"/>
        <c:lblOffset val="730"/>
        <c:noMultiLvlLbl val="0"/>
      </c:catAx>
      <c:valAx>
        <c:axId val="125410304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540761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(n=117)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Biathlon</c:v>
                </c:pt>
                <c:pt idx="2">
                  <c:v>Ski alpin</c:v>
                </c:pt>
                <c:pt idx="3">
                  <c:v>Cyclisme</c:v>
                </c:pt>
                <c:pt idx="4">
                  <c:v>Patinage artistique</c:v>
                </c:pt>
                <c:pt idx="5">
                  <c:v>Boxe</c:v>
                </c:pt>
                <c:pt idx="6">
                  <c:v>Tennis</c:v>
                </c:pt>
                <c:pt idx="7">
                  <c:v>Football</c:v>
                </c:pt>
                <c:pt idx="8">
                  <c:v>Basketball</c:v>
                </c:pt>
                <c:pt idx="9">
                  <c:v>Athlétisme</c:v>
                </c:pt>
                <c:pt idx="10">
                  <c:v>Handball</c:v>
                </c:pt>
                <c:pt idx="11">
                  <c:v>Judo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7.2099999999999997E-2</c:v>
                </c:pt>
                <c:pt idx="1">
                  <c:v>0</c:v>
                </c:pt>
                <c:pt idx="2">
                  <c:v>0</c:v>
                </c:pt>
                <c:pt idx="3">
                  <c:v>7.4999999999999997E-3</c:v>
                </c:pt>
                <c:pt idx="4">
                  <c:v>1.3299999999999999E-2</c:v>
                </c:pt>
                <c:pt idx="5">
                  <c:v>1.6E-2</c:v>
                </c:pt>
                <c:pt idx="6">
                  <c:v>1.78E-2</c:v>
                </c:pt>
                <c:pt idx="7">
                  <c:v>2.2800000000000001E-2</c:v>
                </c:pt>
                <c:pt idx="8">
                  <c:v>2.7099999999999999E-2</c:v>
                </c:pt>
                <c:pt idx="9">
                  <c:v>4.02E-2</c:v>
                </c:pt>
                <c:pt idx="10">
                  <c:v>4.5199999999999997E-2</c:v>
                </c:pt>
                <c:pt idx="11">
                  <c:v>0.73799999999999999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05-4799-B6A7-9AAEBC0EF0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5440384"/>
        <c:axId val="125443072"/>
      </c:barChart>
      <c:catAx>
        <c:axId val="1254403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5443072"/>
        <c:crosses val="autoZero"/>
        <c:auto val="1"/>
        <c:lblAlgn val="ctr"/>
        <c:lblOffset val="730"/>
        <c:noMultiLvlLbl val="0"/>
      </c:catAx>
      <c:valAx>
        <c:axId val="125443072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544038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(n=39)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Biathlon</c:v>
                </c:pt>
                <c:pt idx="3">
                  <c:v>Athlétisme</c:v>
                </c:pt>
                <c:pt idx="4">
                  <c:v>Tennis</c:v>
                </c:pt>
                <c:pt idx="5">
                  <c:v>Cyclisme</c:v>
                </c:pt>
                <c:pt idx="6">
                  <c:v>Judo</c:v>
                </c:pt>
                <c:pt idx="7">
                  <c:v>Ski alpin</c:v>
                </c:pt>
                <c:pt idx="8">
                  <c:v>Handball</c:v>
                </c:pt>
                <c:pt idx="9">
                  <c:v>Patinage artistique</c:v>
                </c:pt>
                <c:pt idx="10">
                  <c:v>Football</c:v>
                </c:pt>
                <c:pt idx="11">
                  <c:v>Basketball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0.11210000000000001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2.3099999999999999E-2</c:v>
                </c:pt>
                <c:pt idx="5">
                  <c:v>2.7900000000000001E-2</c:v>
                </c:pt>
                <c:pt idx="6">
                  <c:v>3.7499999999999999E-2</c:v>
                </c:pt>
                <c:pt idx="7">
                  <c:v>4.6199999999999998E-2</c:v>
                </c:pt>
                <c:pt idx="8">
                  <c:v>7.1999999999999995E-2</c:v>
                </c:pt>
                <c:pt idx="9">
                  <c:v>8.09E-2</c:v>
                </c:pt>
                <c:pt idx="10">
                  <c:v>0.1145</c:v>
                </c:pt>
                <c:pt idx="11">
                  <c:v>0.48570000000000002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9C-495B-A2A5-A2E8E15825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5480320"/>
        <c:axId val="129853696"/>
      </c:barChart>
      <c:catAx>
        <c:axId val="1254803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9853696"/>
        <c:crosses val="autoZero"/>
        <c:auto val="1"/>
        <c:lblAlgn val="ctr"/>
        <c:lblOffset val="730"/>
        <c:noMultiLvlLbl val="0"/>
      </c:catAx>
      <c:valAx>
        <c:axId val="12985369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548032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(n=122)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Basketball</c:v>
                </c:pt>
                <c:pt idx="2">
                  <c:v>Patinage artistique</c:v>
                </c:pt>
                <c:pt idx="3">
                  <c:v>Cyclisme</c:v>
                </c:pt>
                <c:pt idx="4">
                  <c:v>Biathlon</c:v>
                </c:pt>
                <c:pt idx="5">
                  <c:v>Athlétisme</c:v>
                </c:pt>
                <c:pt idx="6">
                  <c:v>Handball</c:v>
                </c:pt>
                <c:pt idx="7">
                  <c:v>Football</c:v>
                </c:pt>
                <c:pt idx="8">
                  <c:v>Tennis</c:v>
                </c:pt>
                <c:pt idx="9">
                  <c:v>Ski alpin</c:v>
                </c:pt>
                <c:pt idx="10">
                  <c:v>Judo</c:v>
                </c:pt>
                <c:pt idx="11">
                  <c:v>Boxe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0.1018</c:v>
                </c:pt>
                <c:pt idx="1">
                  <c:v>0</c:v>
                </c:pt>
                <c:pt idx="2">
                  <c:v>0</c:v>
                </c:pt>
                <c:pt idx="3">
                  <c:v>7.7000000000000002E-3</c:v>
                </c:pt>
                <c:pt idx="4">
                  <c:v>7.7999999999999996E-3</c:v>
                </c:pt>
                <c:pt idx="5">
                  <c:v>8.8999999999999999E-3</c:v>
                </c:pt>
                <c:pt idx="6">
                  <c:v>1.18E-2</c:v>
                </c:pt>
                <c:pt idx="7">
                  <c:v>2.1700000000000001E-2</c:v>
                </c:pt>
                <c:pt idx="8">
                  <c:v>2.5000000000000001E-2</c:v>
                </c:pt>
                <c:pt idx="9">
                  <c:v>2.5700000000000001E-2</c:v>
                </c:pt>
                <c:pt idx="10">
                  <c:v>4.1000000000000002E-2</c:v>
                </c:pt>
                <c:pt idx="11">
                  <c:v>0.74860000000000004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4E-4F67-A630-AA36A7AB2A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5764352"/>
        <c:axId val="125765888"/>
      </c:barChart>
      <c:catAx>
        <c:axId val="125764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5765888"/>
        <c:crosses val="autoZero"/>
        <c:auto val="1"/>
        <c:lblAlgn val="ctr"/>
        <c:lblOffset val="730"/>
        <c:noMultiLvlLbl val="0"/>
      </c:catAx>
      <c:valAx>
        <c:axId val="125765888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576435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Aucune de ces sportives</c:v>
                </c:pt>
                <c:pt idx="1">
                  <c:v>Marinette Pichon</c:v>
                </c:pt>
                <c:pt idx="2">
                  <c:v>Christine Aaron</c:v>
                </c:pt>
                <c:pt idx="3">
                  <c:v>Marielle Goitschel</c:v>
                </c:pt>
                <c:pt idx="4">
                  <c:v>Isabelle Autissier</c:v>
                </c:pt>
                <c:pt idx="5">
                  <c:v>Marion Bartoli</c:v>
                </c:pt>
                <c:pt idx="6">
                  <c:v>Laura Flessel</c:v>
                </c:pt>
                <c:pt idx="7">
                  <c:v>Surya Bonaly</c:v>
                </c:pt>
                <c:pt idx="8">
                  <c:v>Mary Pierce</c:v>
                </c:pt>
                <c:pt idx="9">
                  <c:v>Jeannie Longo</c:v>
                </c:pt>
                <c:pt idx="10">
                  <c:v>Marie-José Pérec</c:v>
                </c:pt>
                <c:pt idx="11">
                  <c:v>Amélie Mauresmo</c:v>
                </c:pt>
                <c:pt idx="12">
                  <c:v>Laure Manaudou</c:v>
                </c:pt>
              </c:strCache>
            </c:strRef>
          </c:cat>
          <c:val>
            <c:numRef>
              <c:f>Sheet1!$B$2:$B$14</c:f>
              <c:numCache>
                <c:formatCode>0.00%</c:formatCode>
                <c:ptCount val="13"/>
                <c:pt idx="0">
                  <c:v>8.3699999999999997E-2</c:v>
                </c:pt>
                <c:pt idx="1">
                  <c:v>0.14149999999999999</c:v>
                </c:pt>
                <c:pt idx="2">
                  <c:v>0.39179999999999998</c:v>
                </c:pt>
                <c:pt idx="3">
                  <c:v>0.4274</c:v>
                </c:pt>
                <c:pt idx="4">
                  <c:v>0.44450000000000001</c:v>
                </c:pt>
                <c:pt idx="5">
                  <c:v>0.50900000000000001</c:v>
                </c:pt>
                <c:pt idx="6">
                  <c:v>0.54920000000000002</c:v>
                </c:pt>
                <c:pt idx="7">
                  <c:v>0.56069999999999998</c:v>
                </c:pt>
                <c:pt idx="8">
                  <c:v>0.59519999999999995</c:v>
                </c:pt>
                <c:pt idx="9">
                  <c:v>0.63939999999999997</c:v>
                </c:pt>
                <c:pt idx="10">
                  <c:v>0.73880000000000001</c:v>
                </c:pt>
                <c:pt idx="11">
                  <c:v>0.74680000000000002</c:v>
                </c:pt>
                <c:pt idx="12">
                  <c:v>0.83620000000000005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28-4765-9B99-236BEA5514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5795328"/>
        <c:axId val="125810560"/>
      </c:barChart>
      <c:catAx>
        <c:axId val="1257953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5810560"/>
        <c:crosses val="autoZero"/>
        <c:auto val="1"/>
        <c:lblAlgn val="ctr"/>
        <c:lblOffset val="730"/>
        <c:noMultiLvlLbl val="0"/>
      </c:catAx>
      <c:valAx>
        <c:axId val="125810560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579532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Aucune de ces journalistes sportives</c:v>
                </c:pt>
                <c:pt idx="1">
                  <c:v>Hélène Legrais</c:v>
                </c:pt>
                <c:pt idx="2">
                  <c:v>Mariella Tiemann</c:v>
                </c:pt>
                <c:pt idx="3">
                  <c:v>France Pierron</c:v>
                </c:pt>
                <c:pt idx="4">
                  <c:v>Marie Portolano</c:v>
                </c:pt>
                <c:pt idx="5">
                  <c:v>Clémentine Sarlat</c:v>
                </c:pt>
                <c:pt idx="6">
                  <c:v>Anne-Laure Bonnet</c:v>
                </c:pt>
                <c:pt idx="7">
                  <c:v>Carine Galli</c:v>
                </c:pt>
                <c:pt idx="8">
                  <c:v>Nathalie Iannetta</c:v>
                </c:pt>
                <c:pt idx="9">
                  <c:v>Isabelle Ithurburu</c:v>
                </c:pt>
                <c:pt idx="10">
                  <c:v>Marion Jolles</c:v>
                </c:pt>
                <c:pt idx="11">
                  <c:v>Estelle Denis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0.45860000000000001</c:v>
                </c:pt>
                <c:pt idx="1">
                  <c:v>1.4E-2</c:v>
                </c:pt>
                <c:pt idx="2">
                  <c:v>3.1699999999999999E-2</c:v>
                </c:pt>
                <c:pt idx="3">
                  <c:v>4.8800000000000003E-2</c:v>
                </c:pt>
                <c:pt idx="4">
                  <c:v>6.1899999999999997E-2</c:v>
                </c:pt>
                <c:pt idx="5">
                  <c:v>7.0900000000000005E-2</c:v>
                </c:pt>
                <c:pt idx="6">
                  <c:v>7.1199999999999999E-2</c:v>
                </c:pt>
                <c:pt idx="7">
                  <c:v>7.7499999999999999E-2</c:v>
                </c:pt>
                <c:pt idx="8">
                  <c:v>7.8100000000000003E-2</c:v>
                </c:pt>
                <c:pt idx="9">
                  <c:v>0.1229</c:v>
                </c:pt>
                <c:pt idx="10">
                  <c:v>0.14680000000000001</c:v>
                </c:pt>
                <c:pt idx="11">
                  <c:v>0.53900000000000003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2F-4B91-ADC9-F3FE8864CE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530112"/>
        <c:axId val="151569920"/>
      </c:barChart>
      <c:catAx>
        <c:axId val="151530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1569920"/>
        <c:crosses val="autoZero"/>
        <c:auto val="1"/>
        <c:lblAlgn val="ctr"/>
        <c:lblOffset val="730"/>
        <c:noMultiLvlLbl val="0"/>
      </c:catAx>
      <c:valAx>
        <c:axId val="151569920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153011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(n=621)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Hélène Legrais</c:v>
                </c:pt>
                <c:pt idx="2">
                  <c:v>Mariella Tiemann</c:v>
                </c:pt>
                <c:pt idx="3">
                  <c:v>Anne-Laure Bonnet</c:v>
                </c:pt>
                <c:pt idx="4">
                  <c:v>Carine Galli</c:v>
                </c:pt>
                <c:pt idx="5">
                  <c:v>Marie Portolano</c:v>
                </c:pt>
                <c:pt idx="6">
                  <c:v>Nathalie Iannetta</c:v>
                </c:pt>
                <c:pt idx="7">
                  <c:v>France Pierron</c:v>
                </c:pt>
                <c:pt idx="8">
                  <c:v>Clémentine Sarlat</c:v>
                </c:pt>
                <c:pt idx="9">
                  <c:v>Marion Jolles</c:v>
                </c:pt>
                <c:pt idx="10">
                  <c:v>Isabelle Ithurburu</c:v>
                </c:pt>
                <c:pt idx="11">
                  <c:v>Estelle Denis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0.33329999999999999</c:v>
                </c:pt>
                <c:pt idx="1">
                  <c:v>9.1000000000000004E-3</c:v>
                </c:pt>
                <c:pt idx="2">
                  <c:v>1.8700000000000001E-2</c:v>
                </c:pt>
                <c:pt idx="3">
                  <c:v>2.0899999999999998E-2</c:v>
                </c:pt>
                <c:pt idx="4">
                  <c:v>2.2100000000000002E-2</c:v>
                </c:pt>
                <c:pt idx="5">
                  <c:v>2.24E-2</c:v>
                </c:pt>
                <c:pt idx="6">
                  <c:v>2.6100000000000002E-2</c:v>
                </c:pt>
                <c:pt idx="7">
                  <c:v>2.6499999999999999E-2</c:v>
                </c:pt>
                <c:pt idx="8">
                  <c:v>3.0499999999999999E-2</c:v>
                </c:pt>
                <c:pt idx="9">
                  <c:v>5.2699999999999997E-2</c:v>
                </c:pt>
                <c:pt idx="10">
                  <c:v>6.7299999999999999E-2</c:v>
                </c:pt>
                <c:pt idx="11">
                  <c:v>0.3705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E3-4824-9356-2468DD0030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1623552"/>
        <c:axId val="151630592"/>
      </c:barChart>
      <c:catAx>
        <c:axId val="151623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1630592"/>
        <c:crosses val="autoZero"/>
        <c:auto val="1"/>
        <c:lblAlgn val="ctr"/>
        <c:lblOffset val="730"/>
        <c:noMultiLvlLbl val="0"/>
      </c:catAx>
      <c:valAx>
        <c:axId val="151630592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162355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Aucune de ces consultantes sportives</c:v>
                </c:pt>
                <c:pt idx="1">
                  <c:v>Yannick Souvre</c:v>
                </c:pt>
                <c:pt idx="2">
                  <c:v>Candice Rolland</c:v>
                </c:pt>
                <c:pt idx="3">
                  <c:v>Laure Boulleau</c:v>
                </c:pt>
                <c:pt idx="4">
                  <c:v>Sarah Pitkowski</c:v>
                </c:pt>
                <c:pt idx="5">
                  <c:v>Céline Géraud</c:v>
                </c:pt>
                <c:pt idx="6">
                  <c:v>Maryse Ewanje Epée</c:v>
                </c:pt>
                <c:pt idx="7">
                  <c:v>Marion Rousse</c:v>
                </c:pt>
                <c:pt idx="8">
                  <c:v>Carole Montillet</c:v>
                </c:pt>
                <c:pt idx="9">
                  <c:v>Marie Pierce</c:v>
                </c:pt>
                <c:pt idx="10">
                  <c:v>Amélie Mauresmo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0.2165</c:v>
                </c:pt>
                <c:pt idx="1">
                  <c:v>2.4899999999999999E-2</c:v>
                </c:pt>
                <c:pt idx="2">
                  <c:v>8.0199999999999994E-2</c:v>
                </c:pt>
                <c:pt idx="3">
                  <c:v>0.10970000000000001</c:v>
                </c:pt>
                <c:pt idx="4">
                  <c:v>0.1118</c:v>
                </c:pt>
                <c:pt idx="5">
                  <c:v>0.13769999999999999</c:v>
                </c:pt>
                <c:pt idx="6">
                  <c:v>0.14729999999999999</c:v>
                </c:pt>
                <c:pt idx="7">
                  <c:v>0.14949999999999999</c:v>
                </c:pt>
                <c:pt idx="8">
                  <c:v>0.18759999999999999</c:v>
                </c:pt>
                <c:pt idx="9">
                  <c:v>0.53700000000000003</c:v>
                </c:pt>
                <c:pt idx="10">
                  <c:v>0.68830000000000002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37-40D3-A2CC-75D791B563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1651840"/>
        <c:axId val="151671168"/>
      </c:barChart>
      <c:catAx>
        <c:axId val="151651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1671168"/>
        <c:crosses val="autoZero"/>
        <c:auto val="1"/>
        <c:lblAlgn val="ctr"/>
        <c:lblOffset val="730"/>
        <c:noMultiLvlLbl val="0"/>
      </c:catAx>
      <c:valAx>
        <c:axId val="151671168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165184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(n=799)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Je ne sais pas</c:v>
                </c:pt>
                <c:pt idx="1">
                  <c:v>Yannick Souvre</c:v>
                </c:pt>
                <c:pt idx="2">
                  <c:v>Candice Rolland</c:v>
                </c:pt>
                <c:pt idx="3">
                  <c:v>Maryse Ewanje Epée</c:v>
                </c:pt>
                <c:pt idx="4">
                  <c:v>Céline Géraud</c:v>
                </c:pt>
                <c:pt idx="5">
                  <c:v>Sarah Pitkowski</c:v>
                </c:pt>
                <c:pt idx="6">
                  <c:v>Carole Montillet</c:v>
                </c:pt>
                <c:pt idx="7">
                  <c:v>Laure Boulleau</c:v>
                </c:pt>
                <c:pt idx="8">
                  <c:v>Marie Pierce</c:v>
                </c:pt>
                <c:pt idx="9">
                  <c:v>Marion Rousse</c:v>
                </c:pt>
                <c:pt idx="10">
                  <c:v>Amélie Mauresmo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0.36649999999999999</c:v>
                </c:pt>
                <c:pt idx="1">
                  <c:v>1.24E-2</c:v>
                </c:pt>
                <c:pt idx="2">
                  <c:v>1.7399999999999999E-2</c:v>
                </c:pt>
                <c:pt idx="3">
                  <c:v>1.9900000000000001E-2</c:v>
                </c:pt>
                <c:pt idx="4">
                  <c:v>2.2700000000000001E-2</c:v>
                </c:pt>
                <c:pt idx="5">
                  <c:v>2.29E-2</c:v>
                </c:pt>
                <c:pt idx="6">
                  <c:v>2.58E-2</c:v>
                </c:pt>
                <c:pt idx="7">
                  <c:v>4.5699999999999998E-2</c:v>
                </c:pt>
                <c:pt idx="8">
                  <c:v>8.9300000000000004E-2</c:v>
                </c:pt>
                <c:pt idx="9">
                  <c:v>9.9000000000000005E-2</c:v>
                </c:pt>
                <c:pt idx="10">
                  <c:v>0.27839999999999998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38-4CA6-A9DE-AEFE6E34A9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3641728"/>
        <c:axId val="153644416"/>
      </c:barChart>
      <c:catAx>
        <c:axId val="1536417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3644416"/>
        <c:crosses val="autoZero"/>
        <c:auto val="1"/>
        <c:lblAlgn val="ctr"/>
        <c:lblOffset val="730"/>
        <c:noMultiLvlLbl val="0"/>
      </c:catAx>
      <c:valAx>
        <c:axId val="15364441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364172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Patinage artistique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</c:v>
                </c:pt>
                <c:pt idx="1">
                  <c:v>8.09E-2</c:v>
                </c:pt>
                <c:pt idx="2">
                  <c:v>1.3299999999999999E-2</c:v>
                </c:pt>
                <c:pt idx="3">
                  <c:v>1.12E-2</c:v>
                </c:pt>
                <c:pt idx="4">
                  <c:v>0</c:v>
                </c:pt>
                <c:pt idx="5">
                  <c:v>0</c:v>
                </c:pt>
                <c:pt idx="6">
                  <c:v>6.1000000000000004E-3</c:v>
                </c:pt>
                <c:pt idx="7">
                  <c:v>1.5100000000000001E-2</c:v>
                </c:pt>
                <c:pt idx="8">
                  <c:v>5.1000000000000004E-3</c:v>
                </c:pt>
                <c:pt idx="9">
                  <c:v>6.1999999999999998E-3</c:v>
                </c:pt>
                <c:pt idx="10">
                  <c:v>0</c:v>
                </c:pt>
                <c:pt idx="11">
                  <c:v>0.72589999999999999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F9-4C10-8AF2-303F77777D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Cyclisme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Sheet1!$C$2:$C$13</c:f>
              <c:numCache>
                <c:formatCode>0.00%</c:formatCode>
                <c:ptCount val="12"/>
                <c:pt idx="0">
                  <c:v>7.7000000000000002E-3</c:v>
                </c:pt>
                <c:pt idx="1">
                  <c:v>2.7900000000000001E-2</c:v>
                </c:pt>
                <c:pt idx="2">
                  <c:v>7.4999999999999997E-3</c:v>
                </c:pt>
                <c:pt idx="3">
                  <c:v>2.87E-2</c:v>
                </c:pt>
                <c:pt idx="4">
                  <c:v>5.0200000000000002E-2</c:v>
                </c:pt>
                <c:pt idx="5">
                  <c:v>4.65E-2</c:v>
                </c:pt>
                <c:pt idx="6">
                  <c:v>2.5000000000000001E-3</c:v>
                </c:pt>
                <c:pt idx="7">
                  <c:v>6.7000000000000002E-3</c:v>
                </c:pt>
                <c:pt idx="8">
                  <c:v>4.5999999999999999E-3</c:v>
                </c:pt>
                <c:pt idx="9">
                  <c:v>0</c:v>
                </c:pt>
                <c:pt idx="10">
                  <c:v>0.78649999999999998</c:v>
                </c:pt>
                <c:pt idx="11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F9-4C10-8AF2-303F77777D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Tennis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Sheet1!$D$2:$D$13</c:f>
              <c:numCache>
                <c:formatCode>0.00%</c:formatCode>
                <c:ptCount val="12"/>
                <c:pt idx="0">
                  <c:v>2.5000000000000001E-2</c:v>
                </c:pt>
                <c:pt idx="1">
                  <c:v>2.3099999999999999E-2</c:v>
                </c:pt>
                <c:pt idx="2">
                  <c:v>1.78E-2</c:v>
                </c:pt>
                <c:pt idx="3">
                  <c:v>3.3300000000000003E-2</c:v>
                </c:pt>
                <c:pt idx="4">
                  <c:v>0</c:v>
                </c:pt>
                <c:pt idx="5">
                  <c:v>3.3500000000000002E-2</c:v>
                </c:pt>
                <c:pt idx="6">
                  <c:v>8.8000000000000005E-3</c:v>
                </c:pt>
                <c:pt idx="7">
                  <c:v>4.2799999999999998E-2</c:v>
                </c:pt>
                <c:pt idx="8">
                  <c:v>3.5400000000000001E-2</c:v>
                </c:pt>
                <c:pt idx="9">
                  <c:v>0.84640000000000004</c:v>
                </c:pt>
                <c:pt idx="10">
                  <c:v>2.2200000000000001E-2</c:v>
                </c:pt>
                <c:pt idx="11">
                  <c:v>9.3200000000000005E-2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F9-4C10-8AF2-303F77777D0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Ski alpin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Sheet1!$E$2:$E$13</c:f>
              <c:numCache>
                <c:formatCode>0.00%</c:formatCode>
                <c:ptCount val="12"/>
                <c:pt idx="0">
                  <c:v>2.5700000000000001E-2</c:v>
                </c:pt>
                <c:pt idx="1">
                  <c:v>4.6199999999999998E-2</c:v>
                </c:pt>
                <c:pt idx="2">
                  <c:v>0</c:v>
                </c:pt>
                <c:pt idx="3">
                  <c:v>1.9099999999999999E-2</c:v>
                </c:pt>
                <c:pt idx="4">
                  <c:v>0.39610000000000001</c:v>
                </c:pt>
                <c:pt idx="5">
                  <c:v>8.6400000000000005E-2</c:v>
                </c:pt>
                <c:pt idx="6">
                  <c:v>8.8000000000000005E-3</c:v>
                </c:pt>
                <c:pt idx="7">
                  <c:v>2.8299999999999999E-2</c:v>
                </c:pt>
                <c:pt idx="8">
                  <c:v>0.7026</c:v>
                </c:pt>
                <c:pt idx="9">
                  <c:v>3.8E-3</c:v>
                </c:pt>
                <c:pt idx="10">
                  <c:v>3.0099999999999998E-2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F9-4C10-8AF2-303F77777D0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Athlétisme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Sheet1!$F$2:$F$13</c:f>
              <c:numCache>
                <c:formatCode>0.00%</c:formatCode>
                <c:ptCount val="12"/>
                <c:pt idx="0">
                  <c:v>8.8999999999999999E-3</c:v>
                </c:pt>
                <c:pt idx="1">
                  <c:v>0</c:v>
                </c:pt>
                <c:pt idx="2">
                  <c:v>4.02E-2</c:v>
                </c:pt>
                <c:pt idx="3">
                  <c:v>4.19E-2</c:v>
                </c:pt>
                <c:pt idx="4">
                  <c:v>9.9599999999999994E-2</c:v>
                </c:pt>
                <c:pt idx="5">
                  <c:v>1.6899999999999998E-2</c:v>
                </c:pt>
                <c:pt idx="6">
                  <c:v>1.1900000000000001E-2</c:v>
                </c:pt>
                <c:pt idx="7">
                  <c:v>0.38829999999999998</c:v>
                </c:pt>
                <c:pt idx="8">
                  <c:v>2.63E-2</c:v>
                </c:pt>
                <c:pt idx="9">
                  <c:v>2.7400000000000001E-2</c:v>
                </c:pt>
                <c:pt idx="10">
                  <c:v>3.73E-2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F9-4C10-8AF2-303F77777D0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Football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Sheet1!$G$2:$G$13</c:f>
              <c:numCache>
                <c:formatCode>0.00%</c:formatCode>
                <c:ptCount val="12"/>
                <c:pt idx="0">
                  <c:v>2.1700000000000001E-2</c:v>
                </c:pt>
                <c:pt idx="1">
                  <c:v>0.1145</c:v>
                </c:pt>
                <c:pt idx="2">
                  <c:v>2.2800000000000001E-2</c:v>
                </c:pt>
                <c:pt idx="3">
                  <c:v>0.2102</c:v>
                </c:pt>
                <c:pt idx="4">
                  <c:v>3.4500000000000003E-2</c:v>
                </c:pt>
                <c:pt idx="5">
                  <c:v>4.2599999999999999E-2</c:v>
                </c:pt>
                <c:pt idx="6">
                  <c:v>0.88049999999999995</c:v>
                </c:pt>
                <c:pt idx="7">
                  <c:v>0.1067</c:v>
                </c:pt>
                <c:pt idx="8">
                  <c:v>3.73E-2</c:v>
                </c:pt>
                <c:pt idx="9">
                  <c:v>2.63E-2</c:v>
                </c:pt>
                <c:pt idx="10">
                  <c:v>1.4E-2</c:v>
                </c:pt>
                <c:pt idx="11">
                  <c:v>6.7000000000000002E-3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FF9-4C10-8AF2-303F77777D0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Biathlon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Sheet1!$H$2:$H$13</c:f>
              <c:numCache>
                <c:formatCode>0.00%</c:formatCode>
                <c:ptCount val="12"/>
                <c:pt idx="0">
                  <c:v>7.7999999999999996E-3</c:v>
                </c:pt>
                <c:pt idx="1">
                  <c:v>0</c:v>
                </c:pt>
                <c:pt idx="2">
                  <c:v>0</c:v>
                </c:pt>
                <c:pt idx="3">
                  <c:v>1.5800000000000002E-2</c:v>
                </c:pt>
                <c:pt idx="4">
                  <c:v>0.11169999999999999</c:v>
                </c:pt>
                <c:pt idx="5">
                  <c:v>0.57410000000000005</c:v>
                </c:pt>
                <c:pt idx="6">
                  <c:v>0</c:v>
                </c:pt>
                <c:pt idx="7">
                  <c:v>2.4899999999999999E-2</c:v>
                </c:pt>
                <c:pt idx="8">
                  <c:v>2.58E-2</c:v>
                </c:pt>
                <c:pt idx="9">
                  <c:v>3.8999999999999998E-3</c:v>
                </c:pt>
                <c:pt idx="10">
                  <c:v>2.29E-2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FF9-4C10-8AF2-303F77777D0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Handball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Sheet1!$I$2:$I$13</c:f>
              <c:numCache>
                <c:formatCode>0.00%</c:formatCode>
                <c:ptCount val="12"/>
                <c:pt idx="0">
                  <c:v>1.18E-2</c:v>
                </c:pt>
                <c:pt idx="1">
                  <c:v>7.1999999999999995E-2</c:v>
                </c:pt>
                <c:pt idx="2">
                  <c:v>4.5199999999999997E-2</c:v>
                </c:pt>
                <c:pt idx="3">
                  <c:v>0.40600000000000003</c:v>
                </c:pt>
                <c:pt idx="4">
                  <c:v>5.0999999999999997E-2</c:v>
                </c:pt>
                <c:pt idx="5">
                  <c:v>0</c:v>
                </c:pt>
                <c:pt idx="6">
                  <c:v>6.4999999999999997E-3</c:v>
                </c:pt>
                <c:pt idx="7">
                  <c:v>2.1399999999999999E-2</c:v>
                </c:pt>
                <c:pt idx="8">
                  <c:v>5.1000000000000004E-3</c:v>
                </c:pt>
                <c:pt idx="9">
                  <c:v>1.0500000000000001E-2</c:v>
                </c:pt>
                <c:pt idx="10">
                  <c:v>0</c:v>
                </c:pt>
                <c:pt idx="11">
                  <c:v>6.4000000000000003E-3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FF9-4C10-8AF2-303F77777D0C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Judo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Sheet1!$J$2:$J$13</c:f>
              <c:numCache>
                <c:formatCode>0.00%</c:formatCode>
                <c:ptCount val="12"/>
                <c:pt idx="0">
                  <c:v>4.1000000000000002E-2</c:v>
                </c:pt>
                <c:pt idx="1">
                  <c:v>3.7499999999999999E-2</c:v>
                </c:pt>
                <c:pt idx="2">
                  <c:v>0.73799999999999999</c:v>
                </c:pt>
                <c:pt idx="3">
                  <c:v>3.6299999999999999E-2</c:v>
                </c:pt>
                <c:pt idx="4">
                  <c:v>3.5900000000000001E-2</c:v>
                </c:pt>
                <c:pt idx="5">
                  <c:v>0</c:v>
                </c:pt>
                <c:pt idx="6">
                  <c:v>2.8999999999999998E-3</c:v>
                </c:pt>
                <c:pt idx="7">
                  <c:v>2.8000000000000001E-2</c:v>
                </c:pt>
                <c:pt idx="8">
                  <c:v>2.18E-2</c:v>
                </c:pt>
                <c:pt idx="9">
                  <c:v>7.3000000000000001E-3</c:v>
                </c:pt>
                <c:pt idx="10">
                  <c:v>9.2999999999999992E-3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FF9-4C10-8AF2-303F77777D0C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Basketball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Sheet1!$K$2:$K$13</c:f>
              <c:numCache>
                <c:formatCode>0.00%</c:formatCode>
                <c:ptCount val="12"/>
                <c:pt idx="0">
                  <c:v>0</c:v>
                </c:pt>
                <c:pt idx="1">
                  <c:v>0.48570000000000002</c:v>
                </c:pt>
                <c:pt idx="2">
                  <c:v>2.7099999999999999E-2</c:v>
                </c:pt>
                <c:pt idx="3">
                  <c:v>1.12E-2</c:v>
                </c:pt>
                <c:pt idx="4">
                  <c:v>2.1999999999999999E-2</c:v>
                </c:pt>
                <c:pt idx="5">
                  <c:v>1.8499999999999999E-2</c:v>
                </c:pt>
                <c:pt idx="6">
                  <c:v>8.8000000000000005E-3</c:v>
                </c:pt>
                <c:pt idx="7">
                  <c:v>1.52E-2</c:v>
                </c:pt>
                <c:pt idx="8">
                  <c:v>4.5999999999999999E-3</c:v>
                </c:pt>
                <c:pt idx="9">
                  <c:v>0</c:v>
                </c:pt>
                <c:pt idx="10">
                  <c:v>8.0000000000000002E-3</c:v>
                </c:pt>
                <c:pt idx="11">
                  <c:v>1.4E-2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FF9-4C10-8AF2-303F77777D0C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Boxe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Sheet1!$L$2:$L$13</c:f>
              <c:numCache>
                <c:formatCode>0.00%</c:formatCode>
                <c:ptCount val="12"/>
                <c:pt idx="0">
                  <c:v>0.74860000000000004</c:v>
                </c:pt>
                <c:pt idx="1">
                  <c:v>0</c:v>
                </c:pt>
                <c:pt idx="2">
                  <c:v>1.6E-2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3.5999999999999999E-3</c:v>
                </c:pt>
                <c:pt idx="7">
                  <c:v>0</c:v>
                </c:pt>
                <c:pt idx="8">
                  <c:v>1.55E-2</c:v>
                </c:pt>
                <c:pt idx="9">
                  <c:v>0</c:v>
                </c:pt>
                <c:pt idx="10">
                  <c:v>0</c:v>
                </c:pt>
                <c:pt idx="11">
                  <c:v>2.1100000000000001E-2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FF9-4C10-8AF2-303F77777D0C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Je ne sais pas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Estelle Mossely (n=122)</c:v>
                </c:pt>
                <c:pt idx="1">
                  <c:v>Sandrine Gruda (n=39)</c:v>
                </c:pt>
                <c:pt idx="2">
                  <c:v>Clarisse Agbegngou (n=117)</c:v>
                </c:pt>
                <c:pt idx="3">
                  <c:v>Allison Pineau (n=97)</c:v>
                </c:pt>
                <c:pt idx="4">
                  <c:v>Marie Bochet (n=53)</c:v>
                </c:pt>
                <c:pt idx="5">
                  <c:v>Anaïs Bescond (n=122)</c:v>
                </c:pt>
                <c:pt idx="6">
                  <c:v>Wendie Renard (n=324)</c:v>
                </c:pt>
                <c:pt idx="7">
                  <c:v>Marie-Amélie Le Fur (n=141)</c:v>
                </c:pt>
                <c:pt idx="8">
                  <c:v>Tessa Worley (n=195)</c:v>
                </c:pt>
                <c:pt idx="9">
                  <c:v>Caroline Garcia (n=245)</c:v>
                </c:pt>
                <c:pt idx="10">
                  <c:v>Pauline Ferrand-Prevot (n=122)</c:v>
                </c:pt>
                <c:pt idx="11">
                  <c:v>Gabriella Papadakis (n=146)</c:v>
                </c:pt>
              </c:strCache>
            </c:strRef>
          </c:cat>
          <c:val>
            <c:numRef>
              <c:f>Sheet1!$M$2:$M$13</c:f>
              <c:numCache>
                <c:formatCode>0.00%</c:formatCode>
                <c:ptCount val="12"/>
                <c:pt idx="0">
                  <c:v>0.1018</c:v>
                </c:pt>
                <c:pt idx="1">
                  <c:v>0.11210000000000001</c:v>
                </c:pt>
                <c:pt idx="2">
                  <c:v>7.2099999999999997E-2</c:v>
                </c:pt>
                <c:pt idx="3">
                  <c:v>0.18629999999999999</c:v>
                </c:pt>
                <c:pt idx="4">
                  <c:v>0.1991</c:v>
                </c:pt>
                <c:pt idx="5">
                  <c:v>0.18140000000000001</c:v>
                </c:pt>
                <c:pt idx="6">
                  <c:v>5.96E-2</c:v>
                </c:pt>
                <c:pt idx="7">
                  <c:v>0.3226</c:v>
                </c:pt>
                <c:pt idx="8">
                  <c:v>0.1159</c:v>
                </c:pt>
                <c:pt idx="9">
                  <c:v>6.8199999999999997E-2</c:v>
                </c:pt>
                <c:pt idx="10">
                  <c:v>6.9900000000000004E-2</c:v>
                </c:pt>
                <c:pt idx="11">
                  <c:v>0.12479999999999999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FF9-4C10-8AF2-303F77777D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710848"/>
        <c:axId val="119712384"/>
      </c:barChart>
      <c:catAx>
        <c:axId val="119710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19712384"/>
        <c:crosses val="autoZero"/>
        <c:auto val="1"/>
        <c:lblAlgn val="ctr"/>
        <c:lblOffset val="730"/>
        <c:noMultiLvlLbl val="0"/>
      </c:catAx>
      <c:valAx>
        <c:axId val="11971238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low"/>
        <c:crossAx val="119710848"/>
        <c:crosses val="autoZero"/>
        <c:crossBetween val="between"/>
        <c:majorUnit val="0.1"/>
      </c:valAx>
    </c:plotArea>
    <c:legend>
      <c:legendPos val="r"/>
      <c:layout/>
      <c:overlay val="0"/>
      <c:txPr>
        <a:bodyPr/>
        <a:lstStyle/>
        <a:p>
          <a:pPr>
            <a:defRPr sz="900" b="0" i="0" u="none">
              <a:solidFill>
                <a:srgbClr val="595959"/>
              </a:solidFill>
              <a:latin typeface="Arial"/>
            </a:defRPr>
          </a:pPr>
          <a:endParaRPr lang="fr-FR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Net: Oui</c:v>
                </c:pt>
                <c:pt idx="1">
                  <c:v>Non, jamais</c:v>
                </c:pt>
                <c:pt idx="2">
                  <c:v>Oui, parfois</c:v>
                </c:pt>
                <c:pt idx="3">
                  <c:v>Oui, souvent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0.5665</c:v>
                </c:pt>
                <c:pt idx="1">
                  <c:v>0.4335</c:v>
                </c:pt>
                <c:pt idx="2">
                  <c:v>0.47610000000000002</c:v>
                </c:pt>
                <c:pt idx="3">
                  <c:v>9.0399999999999994E-2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1C-4083-9C10-A3386C5E39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1715840"/>
        <c:axId val="151718528"/>
      </c:barChart>
      <c:catAx>
        <c:axId val="151715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1718528"/>
        <c:crosses val="autoZero"/>
        <c:auto val="1"/>
        <c:lblAlgn val="ctr"/>
        <c:lblOffset val="730"/>
        <c:noMultiLvlLbl val="0"/>
      </c:catAx>
      <c:valAx>
        <c:axId val="151718528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171584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(n=571)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Aucune de ces évènements</c:v>
                </c:pt>
                <c:pt idx="1">
                  <c:v>Autre</c:v>
                </c:pt>
                <c:pt idx="2">
                  <c:v>Matchs de la D1 Arkema (football)</c:v>
                </c:pt>
                <c:pt idx="3">
                  <c:v>Tour de France de Cyclisme féminin (retour 2022)</c:v>
                </c:pt>
                <c:pt idx="4">
                  <c:v>Matchs de l'équipe de France de Basket féminin</c:v>
                </c:pt>
                <c:pt idx="5">
                  <c:v>Matchs de l'équipe de France de Rugby féminin</c:v>
                </c:pt>
                <c:pt idx="6">
                  <c:v>Matchs de l'équipe de France de Handball féminin</c:v>
                </c:pt>
                <c:pt idx="7">
                  <c:v>Fed Cup (tennis)</c:v>
                </c:pt>
                <c:pt idx="8">
                  <c:v>Matchs de l'équipe de France de Football féminin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0.10150000000000001</c:v>
                </c:pt>
                <c:pt idx="1">
                  <c:v>0.1195</c:v>
                </c:pt>
                <c:pt idx="2">
                  <c:v>9.2100000000000001E-2</c:v>
                </c:pt>
                <c:pt idx="3">
                  <c:v>0.1595</c:v>
                </c:pt>
                <c:pt idx="4">
                  <c:v>0.1673</c:v>
                </c:pt>
                <c:pt idx="5">
                  <c:v>0.18229999999999999</c:v>
                </c:pt>
                <c:pt idx="6">
                  <c:v>0.2762</c:v>
                </c:pt>
                <c:pt idx="7">
                  <c:v>0.31940000000000002</c:v>
                </c:pt>
                <c:pt idx="8">
                  <c:v>0.54330000000000001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EB-4ACB-A76F-D56D066075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1735296"/>
        <c:axId val="153753472"/>
      </c:barChart>
      <c:catAx>
        <c:axId val="151735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3753472"/>
        <c:crosses val="autoZero"/>
        <c:auto val="1"/>
        <c:lblAlgn val="ctr"/>
        <c:lblOffset val="730"/>
        <c:noMultiLvlLbl val="0"/>
      </c:catAx>
      <c:valAx>
        <c:axId val="153753472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173529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Tout à fait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0.42420000000000002</c:v>
                </c:pt>
                <c:pt idx="1">
                  <c:v>0.42009999999999997</c:v>
                </c:pt>
                <c:pt idx="2">
                  <c:v>0.51060000000000005</c:v>
                </c:pt>
                <c:pt idx="3">
                  <c:v>0.52480000000000004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04-413F-837D-E00AF52157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Plutôt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0.29980000000000001</c:v>
                </c:pt>
                <c:pt idx="1">
                  <c:v>0.29349999999999998</c:v>
                </c:pt>
                <c:pt idx="2">
                  <c:v>0.3105</c:v>
                </c:pt>
                <c:pt idx="3">
                  <c:v>0.32500000000000001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04-413F-837D-E00AF52157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 vraiment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0.1241</c:v>
                </c:pt>
                <c:pt idx="1">
                  <c:v>0.1188</c:v>
                </c:pt>
                <c:pt idx="2">
                  <c:v>5.4899999999999997E-2</c:v>
                </c:pt>
                <c:pt idx="3">
                  <c:v>4.2299999999999997E-2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04-413F-837D-E00AF52157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Pas du tout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3.8199999999999998E-2</c:v>
                </c:pt>
                <c:pt idx="1">
                  <c:v>4.7500000000000001E-2</c:v>
                </c:pt>
                <c:pt idx="2">
                  <c:v>2.2200000000000001E-2</c:v>
                </c:pt>
                <c:pt idx="3">
                  <c:v>1.32E-2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04-413F-837D-E00AF52157B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Je ne sais pas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0.1138</c:v>
                </c:pt>
                <c:pt idx="1">
                  <c:v>0.1201</c:v>
                </c:pt>
                <c:pt idx="2">
                  <c:v>0.1019</c:v>
                </c:pt>
                <c:pt idx="3">
                  <c:v>9.4700000000000006E-2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04-413F-837D-E00AF52157B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Net: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0.72389999999999999</c:v>
                </c:pt>
                <c:pt idx="1">
                  <c:v>0.71360000000000001</c:v>
                </c:pt>
                <c:pt idx="2">
                  <c:v>0.82110000000000005</c:v>
                </c:pt>
                <c:pt idx="3">
                  <c:v>0.8498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04-413F-837D-E00AF52157B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Net: Défavorable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masculine d'un club</c:v>
                </c:pt>
                <c:pt idx="1">
                  <c:v>...d'une équipe nationale masculine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Sheet1!$H$2:$H$5</c:f>
              <c:numCache>
                <c:formatCode>0.00%</c:formatCode>
                <c:ptCount val="4"/>
                <c:pt idx="0">
                  <c:v>0.1623</c:v>
                </c:pt>
                <c:pt idx="1">
                  <c:v>0.1663</c:v>
                </c:pt>
                <c:pt idx="2">
                  <c:v>7.7100000000000002E-2</c:v>
                </c:pt>
                <c:pt idx="3">
                  <c:v>5.5399999999999998E-2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104-413F-837D-E00AF52157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3708032"/>
        <c:axId val="153709568"/>
      </c:barChart>
      <c:catAx>
        <c:axId val="153708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3709568"/>
        <c:crosses val="autoZero"/>
        <c:auto val="1"/>
        <c:lblAlgn val="ctr"/>
        <c:lblOffset val="730"/>
        <c:noMultiLvlLbl val="0"/>
      </c:catAx>
      <c:valAx>
        <c:axId val="15370956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low"/>
        <c:crossAx val="153708032"/>
        <c:crosses val="autoZero"/>
        <c:crossBetween val="between"/>
        <c:majorUnit val="0.1"/>
      </c:valAx>
    </c:plotArea>
    <c:legend>
      <c:legendPos val="r"/>
      <c:overlay val="0"/>
      <c:txPr>
        <a:bodyPr/>
        <a:lstStyle/>
        <a:p>
          <a:pPr>
            <a:defRPr sz="900" b="0" i="0" u="none">
              <a:solidFill>
                <a:srgbClr val="595959"/>
              </a:solidFill>
              <a:latin typeface="Arial"/>
            </a:defRPr>
          </a:pPr>
          <a:endParaRPr lang="fr-FR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5.5399999999999998E-2</c:v>
                </c:pt>
                <c:pt idx="1">
                  <c:v>0.8498</c:v>
                </c:pt>
                <c:pt idx="2">
                  <c:v>9.4700000000000006E-2</c:v>
                </c:pt>
                <c:pt idx="3">
                  <c:v>1.32E-2</c:v>
                </c:pt>
                <c:pt idx="4">
                  <c:v>4.2299999999999997E-2</c:v>
                </c:pt>
                <c:pt idx="5">
                  <c:v>0.32500000000000001</c:v>
                </c:pt>
                <c:pt idx="6">
                  <c:v>0.52480000000000004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CF-4A33-AA7E-29EB0362C1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3878912"/>
        <c:axId val="153881600"/>
      </c:barChart>
      <c:catAx>
        <c:axId val="153878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3881600"/>
        <c:crosses val="autoZero"/>
        <c:auto val="1"/>
        <c:lblAlgn val="ctr"/>
        <c:lblOffset val="730"/>
        <c:noMultiLvlLbl val="0"/>
      </c:catAx>
      <c:valAx>
        <c:axId val="153881600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387891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7.7100000000000002E-2</c:v>
                </c:pt>
                <c:pt idx="1">
                  <c:v>0.82110000000000005</c:v>
                </c:pt>
                <c:pt idx="2">
                  <c:v>0.1019</c:v>
                </c:pt>
                <c:pt idx="3">
                  <c:v>2.2200000000000001E-2</c:v>
                </c:pt>
                <c:pt idx="4">
                  <c:v>5.4899999999999997E-2</c:v>
                </c:pt>
                <c:pt idx="5">
                  <c:v>0.3105</c:v>
                </c:pt>
                <c:pt idx="6">
                  <c:v>0.51060000000000005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81-4F27-9136-AEB602EAE1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4992640"/>
        <c:axId val="154995328"/>
      </c:barChart>
      <c:catAx>
        <c:axId val="154992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4995328"/>
        <c:crosses val="autoZero"/>
        <c:auto val="1"/>
        <c:lblAlgn val="ctr"/>
        <c:lblOffset val="730"/>
        <c:noMultiLvlLbl val="0"/>
      </c:catAx>
      <c:valAx>
        <c:axId val="154995328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499264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0.1663</c:v>
                </c:pt>
                <c:pt idx="1">
                  <c:v>0.71360000000000001</c:v>
                </c:pt>
                <c:pt idx="2">
                  <c:v>0.1201</c:v>
                </c:pt>
                <c:pt idx="3">
                  <c:v>4.7500000000000001E-2</c:v>
                </c:pt>
                <c:pt idx="4">
                  <c:v>0.1188</c:v>
                </c:pt>
                <c:pt idx="5">
                  <c:v>0.29349999999999998</c:v>
                </c:pt>
                <c:pt idx="6">
                  <c:v>0.42009999999999997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F0-4EAD-8F61-28767F7D66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5024768"/>
        <c:axId val="155035904"/>
      </c:barChart>
      <c:catAx>
        <c:axId val="155024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5035904"/>
        <c:crosses val="autoZero"/>
        <c:auto val="1"/>
        <c:lblAlgn val="ctr"/>
        <c:lblOffset val="730"/>
        <c:noMultiLvlLbl val="0"/>
      </c:catAx>
      <c:valAx>
        <c:axId val="155035904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502476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0.1623</c:v>
                </c:pt>
                <c:pt idx="1">
                  <c:v>0.72389999999999999</c:v>
                </c:pt>
                <c:pt idx="2">
                  <c:v>0.1138</c:v>
                </c:pt>
                <c:pt idx="3">
                  <c:v>3.8199999999999998E-2</c:v>
                </c:pt>
                <c:pt idx="4">
                  <c:v>0.1241</c:v>
                </c:pt>
                <c:pt idx="5">
                  <c:v>0.29980000000000001</c:v>
                </c:pt>
                <c:pt idx="6">
                  <c:v>0.42420000000000002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F8-4F4E-9180-622426EE5E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5347968"/>
        <c:axId val="155350912"/>
      </c:barChart>
      <c:catAx>
        <c:axId val="155347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5350912"/>
        <c:crosses val="autoZero"/>
        <c:auto val="1"/>
        <c:lblAlgn val="ctr"/>
        <c:lblOffset val="730"/>
        <c:noMultiLvlLbl val="0"/>
      </c:catAx>
      <c:valAx>
        <c:axId val="155350912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534796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Tout à fait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0.34110000000000001</c:v>
                </c:pt>
                <c:pt idx="1">
                  <c:v>0.33660000000000001</c:v>
                </c:pt>
                <c:pt idx="2">
                  <c:v>0.3962</c:v>
                </c:pt>
                <c:pt idx="3">
                  <c:v>0.40720000000000001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D9-42C8-B0B1-46D9F53455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Plutôt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0.3463</c:v>
                </c:pt>
                <c:pt idx="1">
                  <c:v>0.34639999999999999</c:v>
                </c:pt>
                <c:pt idx="2">
                  <c:v>0.39360000000000001</c:v>
                </c:pt>
                <c:pt idx="3">
                  <c:v>0.3947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D9-42C8-B0B1-46D9F53455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 vraiment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0.13569999999999999</c:v>
                </c:pt>
                <c:pt idx="1">
                  <c:v>0.1351</c:v>
                </c:pt>
                <c:pt idx="2">
                  <c:v>8.0799999999999997E-2</c:v>
                </c:pt>
                <c:pt idx="3">
                  <c:v>6.8400000000000002E-2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D9-42C8-B0B1-46D9F53455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Pas du tout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6.2300000000000001E-2</c:v>
                </c:pt>
                <c:pt idx="1">
                  <c:v>6.9199999999999998E-2</c:v>
                </c:pt>
                <c:pt idx="2">
                  <c:v>1.9900000000000001E-2</c:v>
                </c:pt>
                <c:pt idx="3">
                  <c:v>1.9400000000000001E-2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D9-42C8-B0B1-46D9F53455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Je ne sais pas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0.11459999999999999</c:v>
                </c:pt>
                <c:pt idx="1">
                  <c:v>0.11269999999999999</c:v>
                </c:pt>
                <c:pt idx="2">
                  <c:v>0.1094</c:v>
                </c:pt>
                <c:pt idx="3">
                  <c:v>0.1103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7D9-42C8-B0B1-46D9F53455B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Net: 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0.68740000000000001</c:v>
                </c:pt>
                <c:pt idx="1">
                  <c:v>0.68300000000000005</c:v>
                </c:pt>
                <c:pt idx="2">
                  <c:v>0.78990000000000005</c:v>
                </c:pt>
                <c:pt idx="3">
                  <c:v>0.80189999999999995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D9-42C8-B0B1-46D9F53455B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Net: Défavorable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...d'une équipe féminine d'un club</c:v>
                </c:pt>
                <c:pt idx="1">
                  <c:v>...d'une équipe nationale féminine</c:v>
                </c:pt>
                <c:pt idx="2">
                  <c:v>...d'une ligue sportive</c:v>
                </c:pt>
                <c:pt idx="3">
                  <c:v>...d'une fédération sportive</c:v>
                </c:pt>
              </c:strCache>
            </c:strRef>
          </c:cat>
          <c:val>
            <c:numRef>
              <c:f>Sheet1!$H$2:$H$5</c:f>
              <c:numCache>
                <c:formatCode>0.00%</c:formatCode>
                <c:ptCount val="4"/>
                <c:pt idx="0">
                  <c:v>0.19800000000000001</c:v>
                </c:pt>
                <c:pt idx="1">
                  <c:v>0.20430000000000001</c:v>
                </c:pt>
                <c:pt idx="2">
                  <c:v>0.1007</c:v>
                </c:pt>
                <c:pt idx="3">
                  <c:v>8.7800000000000003E-2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7D9-42C8-B0B1-46D9F53455B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5477120"/>
        <c:axId val="155478656"/>
      </c:barChart>
      <c:catAx>
        <c:axId val="155477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5478656"/>
        <c:crosses val="autoZero"/>
        <c:auto val="1"/>
        <c:lblAlgn val="ctr"/>
        <c:lblOffset val="730"/>
        <c:noMultiLvlLbl val="0"/>
      </c:catAx>
      <c:valAx>
        <c:axId val="15547865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low"/>
        <c:crossAx val="155477120"/>
        <c:crosses val="autoZero"/>
        <c:crossBetween val="between"/>
        <c:majorUnit val="0.1"/>
      </c:valAx>
    </c:plotArea>
    <c:legend>
      <c:legendPos val="r"/>
      <c:overlay val="0"/>
      <c:txPr>
        <a:bodyPr/>
        <a:lstStyle/>
        <a:p>
          <a:pPr>
            <a:defRPr sz="900" b="0" i="0" u="none">
              <a:solidFill>
                <a:srgbClr val="595959"/>
              </a:solidFill>
              <a:latin typeface="Arial"/>
            </a:defRPr>
          </a:pPr>
          <a:endParaRPr lang="fr-FR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8.7800000000000003E-2</c:v>
                </c:pt>
                <c:pt idx="1">
                  <c:v>0.80189999999999995</c:v>
                </c:pt>
                <c:pt idx="2">
                  <c:v>0.1103</c:v>
                </c:pt>
                <c:pt idx="3">
                  <c:v>1.9400000000000001E-2</c:v>
                </c:pt>
                <c:pt idx="4">
                  <c:v>6.8400000000000002E-2</c:v>
                </c:pt>
                <c:pt idx="5">
                  <c:v>0.3947</c:v>
                </c:pt>
                <c:pt idx="6">
                  <c:v>0.40720000000000001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06-419F-9D61-B95BD64D4B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5987968"/>
        <c:axId val="155990656"/>
      </c:barChart>
      <c:catAx>
        <c:axId val="155987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5990656"/>
        <c:crosses val="autoZero"/>
        <c:auto val="1"/>
        <c:lblAlgn val="ctr"/>
        <c:lblOffset val="730"/>
        <c:noMultiLvlLbl val="0"/>
      </c:catAx>
      <c:valAx>
        <c:axId val="15599065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598796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0.1007</c:v>
                </c:pt>
                <c:pt idx="1">
                  <c:v>0.78990000000000005</c:v>
                </c:pt>
                <c:pt idx="2">
                  <c:v>0.1094</c:v>
                </c:pt>
                <c:pt idx="3">
                  <c:v>1.9900000000000001E-2</c:v>
                </c:pt>
                <c:pt idx="4">
                  <c:v>8.0799999999999997E-2</c:v>
                </c:pt>
                <c:pt idx="5">
                  <c:v>0.39360000000000001</c:v>
                </c:pt>
                <c:pt idx="6">
                  <c:v>0.3962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53-44F7-AE59-DB1590BD21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6016000"/>
        <c:axId val="156068096"/>
      </c:barChart>
      <c:catAx>
        <c:axId val="1560160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6068096"/>
        <c:crosses val="autoZero"/>
        <c:auto val="1"/>
        <c:lblAlgn val="ctr"/>
        <c:lblOffset val="730"/>
        <c:noMultiLvlLbl val="0"/>
      </c:catAx>
      <c:valAx>
        <c:axId val="15606809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601600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(n=146)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Judo</c:v>
                </c:pt>
                <c:pt idx="2">
                  <c:v>Biathlon</c:v>
                </c:pt>
                <c:pt idx="3">
                  <c:v>Athlétisme</c:v>
                </c:pt>
                <c:pt idx="4">
                  <c:v>Ski alpin</c:v>
                </c:pt>
                <c:pt idx="5">
                  <c:v>Handball</c:v>
                </c:pt>
                <c:pt idx="6">
                  <c:v>Football</c:v>
                </c:pt>
                <c:pt idx="7">
                  <c:v>Cyclisme</c:v>
                </c:pt>
                <c:pt idx="8">
                  <c:v>Basketball</c:v>
                </c:pt>
                <c:pt idx="9">
                  <c:v>Boxe</c:v>
                </c:pt>
                <c:pt idx="10">
                  <c:v>Tennis</c:v>
                </c:pt>
                <c:pt idx="11">
                  <c:v>Patinage artistique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0.12479999999999999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6.4000000000000003E-3</c:v>
                </c:pt>
                <c:pt idx="6">
                  <c:v>6.7000000000000002E-3</c:v>
                </c:pt>
                <c:pt idx="7">
                  <c:v>8.0000000000000002E-3</c:v>
                </c:pt>
                <c:pt idx="8">
                  <c:v>1.4E-2</c:v>
                </c:pt>
                <c:pt idx="9">
                  <c:v>2.1100000000000001E-2</c:v>
                </c:pt>
                <c:pt idx="10">
                  <c:v>9.3200000000000005E-2</c:v>
                </c:pt>
                <c:pt idx="11">
                  <c:v>0.72589999999999999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73-4D4E-81D2-46A29478A7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343424"/>
        <c:axId val="122346112"/>
      </c:barChart>
      <c:catAx>
        <c:axId val="1223434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346112"/>
        <c:crosses val="autoZero"/>
        <c:auto val="1"/>
        <c:lblAlgn val="ctr"/>
        <c:lblOffset val="730"/>
        <c:noMultiLvlLbl val="0"/>
      </c:catAx>
      <c:valAx>
        <c:axId val="122346112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34342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0.20430000000000001</c:v>
                </c:pt>
                <c:pt idx="1">
                  <c:v>0.68300000000000005</c:v>
                </c:pt>
                <c:pt idx="2">
                  <c:v>0.11269999999999999</c:v>
                </c:pt>
                <c:pt idx="3">
                  <c:v>6.9199999999999998E-2</c:v>
                </c:pt>
                <c:pt idx="4">
                  <c:v>0.1351</c:v>
                </c:pt>
                <c:pt idx="5">
                  <c:v>0.34639999999999999</c:v>
                </c:pt>
                <c:pt idx="6">
                  <c:v>0.33660000000000001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20-4F76-AE70-A574C10166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6081152"/>
        <c:axId val="156092288"/>
      </c:barChart>
      <c:catAx>
        <c:axId val="156081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6092288"/>
        <c:crosses val="autoZero"/>
        <c:auto val="1"/>
        <c:lblAlgn val="ctr"/>
        <c:lblOffset val="730"/>
        <c:noMultiLvlLbl val="0"/>
      </c:catAx>
      <c:valAx>
        <c:axId val="156092288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608115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(n=1003)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Net: Défavorable</c:v>
                </c:pt>
                <c:pt idx="1">
                  <c:v>Net: Favorable</c:v>
                </c:pt>
                <c:pt idx="2">
                  <c:v>Je ne sais pas</c:v>
                </c:pt>
                <c:pt idx="3">
                  <c:v>Pas du tout favorable</c:v>
                </c:pt>
                <c:pt idx="4">
                  <c:v>Pas vraiment favorable</c:v>
                </c:pt>
                <c:pt idx="5">
                  <c:v>Plutôt favorable</c:v>
                </c:pt>
                <c:pt idx="6">
                  <c:v>Tout à fait favorable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0.19800000000000001</c:v>
                </c:pt>
                <c:pt idx="1">
                  <c:v>0.68740000000000001</c:v>
                </c:pt>
                <c:pt idx="2">
                  <c:v>0.11459999999999999</c:v>
                </c:pt>
                <c:pt idx="3">
                  <c:v>6.2300000000000001E-2</c:v>
                </c:pt>
                <c:pt idx="4">
                  <c:v>0.13569999999999999</c:v>
                </c:pt>
                <c:pt idx="5">
                  <c:v>0.3463</c:v>
                </c:pt>
                <c:pt idx="6">
                  <c:v>0.34110000000000001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A0-4DE1-B598-21C648676B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55593344"/>
        <c:axId val="155608576"/>
      </c:barChart>
      <c:catAx>
        <c:axId val="155593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55608576"/>
        <c:crosses val="autoZero"/>
        <c:auto val="1"/>
        <c:lblAlgn val="ctr"/>
        <c:lblOffset val="730"/>
        <c:noMultiLvlLbl val="0"/>
      </c:catAx>
      <c:valAx>
        <c:axId val="15560857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5559334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(n=122)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Handball</c:v>
                </c:pt>
                <c:pt idx="3">
                  <c:v>Patinage artistique</c:v>
                </c:pt>
                <c:pt idx="4">
                  <c:v>Basketball</c:v>
                </c:pt>
                <c:pt idx="5">
                  <c:v>Judo</c:v>
                </c:pt>
                <c:pt idx="6">
                  <c:v>Football</c:v>
                </c:pt>
                <c:pt idx="7">
                  <c:v>Tennis</c:v>
                </c:pt>
                <c:pt idx="8">
                  <c:v>Biathlon</c:v>
                </c:pt>
                <c:pt idx="9">
                  <c:v>Ski alpin</c:v>
                </c:pt>
                <c:pt idx="10">
                  <c:v>Athlétisme</c:v>
                </c:pt>
                <c:pt idx="11">
                  <c:v>Cyclisme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6.9900000000000004E-2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8.0000000000000002E-3</c:v>
                </c:pt>
                <c:pt idx="5">
                  <c:v>9.2999999999999992E-3</c:v>
                </c:pt>
                <c:pt idx="6">
                  <c:v>1.4E-2</c:v>
                </c:pt>
                <c:pt idx="7">
                  <c:v>2.2200000000000001E-2</c:v>
                </c:pt>
                <c:pt idx="8">
                  <c:v>2.29E-2</c:v>
                </c:pt>
                <c:pt idx="9">
                  <c:v>3.0099999999999998E-2</c:v>
                </c:pt>
                <c:pt idx="10">
                  <c:v>3.73E-2</c:v>
                </c:pt>
                <c:pt idx="11">
                  <c:v>0.78649999999999998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2C-48E4-AB02-B5592745F9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359168"/>
        <c:axId val="122366208"/>
      </c:barChart>
      <c:catAx>
        <c:axId val="1223591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366208"/>
        <c:crosses val="autoZero"/>
        <c:auto val="1"/>
        <c:lblAlgn val="ctr"/>
        <c:lblOffset val="730"/>
        <c:noMultiLvlLbl val="0"/>
      </c:catAx>
      <c:valAx>
        <c:axId val="122366208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35916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(n=245)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Basketball</c:v>
                </c:pt>
                <c:pt idx="3">
                  <c:v>Cyclisme</c:v>
                </c:pt>
                <c:pt idx="4">
                  <c:v>Ski alpin</c:v>
                </c:pt>
                <c:pt idx="5">
                  <c:v>Biathlon</c:v>
                </c:pt>
                <c:pt idx="6">
                  <c:v>Patinage artistique</c:v>
                </c:pt>
                <c:pt idx="7">
                  <c:v>Judo</c:v>
                </c:pt>
                <c:pt idx="8">
                  <c:v>Handball</c:v>
                </c:pt>
                <c:pt idx="9">
                  <c:v>Football</c:v>
                </c:pt>
                <c:pt idx="10">
                  <c:v>Athlétisme</c:v>
                </c:pt>
                <c:pt idx="11">
                  <c:v>Tennis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6.8199999999999997E-2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3.8E-3</c:v>
                </c:pt>
                <c:pt idx="5">
                  <c:v>3.8999999999999998E-3</c:v>
                </c:pt>
                <c:pt idx="6">
                  <c:v>6.1999999999999998E-3</c:v>
                </c:pt>
                <c:pt idx="7">
                  <c:v>7.3000000000000001E-3</c:v>
                </c:pt>
                <c:pt idx="8">
                  <c:v>1.0500000000000001E-2</c:v>
                </c:pt>
                <c:pt idx="9">
                  <c:v>2.63E-2</c:v>
                </c:pt>
                <c:pt idx="10">
                  <c:v>2.7400000000000001E-2</c:v>
                </c:pt>
                <c:pt idx="11">
                  <c:v>0.84640000000000004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6A-4F72-BD89-25FFEDE04C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395264"/>
        <c:axId val="122414592"/>
      </c:barChart>
      <c:catAx>
        <c:axId val="1223952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414592"/>
        <c:crosses val="autoZero"/>
        <c:auto val="1"/>
        <c:lblAlgn val="ctr"/>
        <c:lblOffset val="730"/>
        <c:noMultiLvlLbl val="0"/>
      </c:catAx>
      <c:valAx>
        <c:axId val="122414592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39526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(n=195)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Basketball</c:v>
                </c:pt>
                <c:pt idx="2">
                  <c:v>Cyclisme</c:v>
                </c:pt>
                <c:pt idx="3">
                  <c:v>Patinage artistique</c:v>
                </c:pt>
                <c:pt idx="4">
                  <c:v>Handball</c:v>
                </c:pt>
                <c:pt idx="5">
                  <c:v>Boxe</c:v>
                </c:pt>
                <c:pt idx="6">
                  <c:v>Judo</c:v>
                </c:pt>
                <c:pt idx="7">
                  <c:v>Biathlon</c:v>
                </c:pt>
                <c:pt idx="8">
                  <c:v>Athlétisme</c:v>
                </c:pt>
                <c:pt idx="9">
                  <c:v>Tennis</c:v>
                </c:pt>
                <c:pt idx="10">
                  <c:v>Football</c:v>
                </c:pt>
                <c:pt idx="11">
                  <c:v>Ski alpin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0.1159</c:v>
                </c:pt>
                <c:pt idx="1">
                  <c:v>4.5999999999999999E-3</c:v>
                </c:pt>
                <c:pt idx="2">
                  <c:v>4.5999999999999999E-3</c:v>
                </c:pt>
                <c:pt idx="3">
                  <c:v>5.1000000000000004E-3</c:v>
                </c:pt>
                <c:pt idx="4">
                  <c:v>5.1000000000000004E-3</c:v>
                </c:pt>
                <c:pt idx="5">
                  <c:v>1.55E-2</c:v>
                </c:pt>
                <c:pt idx="6">
                  <c:v>2.18E-2</c:v>
                </c:pt>
                <c:pt idx="7">
                  <c:v>2.58E-2</c:v>
                </c:pt>
                <c:pt idx="8">
                  <c:v>2.63E-2</c:v>
                </c:pt>
                <c:pt idx="9">
                  <c:v>3.5400000000000001E-2</c:v>
                </c:pt>
                <c:pt idx="10">
                  <c:v>3.73E-2</c:v>
                </c:pt>
                <c:pt idx="11">
                  <c:v>0.7026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CA-4402-8698-39FFF1DF4D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484992"/>
        <c:axId val="122815616"/>
      </c:barChart>
      <c:catAx>
        <c:axId val="122484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815616"/>
        <c:crosses val="autoZero"/>
        <c:auto val="1"/>
        <c:lblAlgn val="ctr"/>
        <c:lblOffset val="730"/>
        <c:noMultiLvlLbl val="0"/>
      </c:catAx>
      <c:valAx>
        <c:axId val="12281561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48499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(n=141)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Cyclisme</c:v>
                </c:pt>
                <c:pt idx="3">
                  <c:v>Patinage artistique</c:v>
                </c:pt>
                <c:pt idx="4">
                  <c:v>Basketball</c:v>
                </c:pt>
                <c:pt idx="5">
                  <c:v>Handball</c:v>
                </c:pt>
                <c:pt idx="6">
                  <c:v>Biathlon</c:v>
                </c:pt>
                <c:pt idx="7">
                  <c:v>Judo</c:v>
                </c:pt>
                <c:pt idx="8">
                  <c:v>Ski alpin</c:v>
                </c:pt>
                <c:pt idx="9">
                  <c:v>Tennis</c:v>
                </c:pt>
                <c:pt idx="10">
                  <c:v>Football</c:v>
                </c:pt>
                <c:pt idx="11">
                  <c:v>Athlétisme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0.3226</c:v>
                </c:pt>
                <c:pt idx="1">
                  <c:v>0</c:v>
                </c:pt>
                <c:pt idx="2">
                  <c:v>6.7000000000000002E-3</c:v>
                </c:pt>
                <c:pt idx="3">
                  <c:v>1.5100000000000001E-2</c:v>
                </c:pt>
                <c:pt idx="4">
                  <c:v>1.52E-2</c:v>
                </c:pt>
                <c:pt idx="5">
                  <c:v>2.1399999999999999E-2</c:v>
                </c:pt>
                <c:pt idx="6">
                  <c:v>2.4899999999999999E-2</c:v>
                </c:pt>
                <c:pt idx="7">
                  <c:v>2.8000000000000001E-2</c:v>
                </c:pt>
                <c:pt idx="8">
                  <c:v>2.8299999999999999E-2</c:v>
                </c:pt>
                <c:pt idx="9">
                  <c:v>4.2799999999999998E-2</c:v>
                </c:pt>
                <c:pt idx="10">
                  <c:v>0.1067</c:v>
                </c:pt>
                <c:pt idx="11">
                  <c:v>0.38829999999999998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1-4A6E-AE8E-AF445290B5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833152"/>
        <c:axId val="122868864"/>
      </c:barChart>
      <c:catAx>
        <c:axId val="122833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868864"/>
        <c:crosses val="autoZero"/>
        <c:auto val="1"/>
        <c:lblAlgn val="ctr"/>
        <c:lblOffset val="730"/>
        <c:noMultiLvlLbl val="0"/>
      </c:catAx>
      <c:valAx>
        <c:axId val="122868864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83315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(n=324)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Biathlon</c:v>
                </c:pt>
                <c:pt idx="2">
                  <c:v>Cyclisme</c:v>
                </c:pt>
                <c:pt idx="3">
                  <c:v>Judo</c:v>
                </c:pt>
                <c:pt idx="4">
                  <c:v>Boxe</c:v>
                </c:pt>
                <c:pt idx="5">
                  <c:v>Patinage artistique</c:v>
                </c:pt>
                <c:pt idx="6">
                  <c:v>Handball</c:v>
                </c:pt>
                <c:pt idx="7">
                  <c:v>Ski alpin</c:v>
                </c:pt>
                <c:pt idx="8">
                  <c:v>Tennis</c:v>
                </c:pt>
                <c:pt idx="9">
                  <c:v>Basketball</c:v>
                </c:pt>
                <c:pt idx="10">
                  <c:v>Athlétisme</c:v>
                </c:pt>
                <c:pt idx="11">
                  <c:v>Football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5.96E-2</c:v>
                </c:pt>
                <c:pt idx="1">
                  <c:v>0</c:v>
                </c:pt>
                <c:pt idx="2">
                  <c:v>2.5000000000000001E-3</c:v>
                </c:pt>
                <c:pt idx="3">
                  <c:v>2.8999999999999998E-3</c:v>
                </c:pt>
                <c:pt idx="4">
                  <c:v>3.5999999999999999E-3</c:v>
                </c:pt>
                <c:pt idx="5">
                  <c:v>6.1000000000000004E-3</c:v>
                </c:pt>
                <c:pt idx="6">
                  <c:v>6.4999999999999997E-3</c:v>
                </c:pt>
                <c:pt idx="7">
                  <c:v>8.8000000000000005E-3</c:v>
                </c:pt>
                <c:pt idx="8">
                  <c:v>8.8000000000000005E-3</c:v>
                </c:pt>
                <c:pt idx="9">
                  <c:v>8.8000000000000005E-3</c:v>
                </c:pt>
                <c:pt idx="10">
                  <c:v>1.1900000000000001E-2</c:v>
                </c:pt>
                <c:pt idx="11">
                  <c:v>0.88049999999999995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02-483D-BCCE-27842A042D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885632"/>
        <c:axId val="122888576"/>
      </c:barChart>
      <c:catAx>
        <c:axId val="1228856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888576"/>
        <c:crosses val="autoZero"/>
        <c:auto val="1"/>
        <c:lblAlgn val="ctr"/>
        <c:lblOffset val="730"/>
        <c:noMultiLvlLbl val="0"/>
      </c:catAx>
      <c:valAx>
        <c:axId val="122888576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88563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(n=122)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Je ne sais pas</c:v>
                </c:pt>
                <c:pt idx="1">
                  <c:v>Boxe</c:v>
                </c:pt>
                <c:pt idx="2">
                  <c:v>Judo</c:v>
                </c:pt>
                <c:pt idx="3">
                  <c:v>Handball</c:v>
                </c:pt>
                <c:pt idx="4">
                  <c:v>Patinage artistique</c:v>
                </c:pt>
                <c:pt idx="5">
                  <c:v>Athlétisme</c:v>
                </c:pt>
                <c:pt idx="6">
                  <c:v>Basketball</c:v>
                </c:pt>
                <c:pt idx="7">
                  <c:v>Tennis</c:v>
                </c:pt>
                <c:pt idx="8">
                  <c:v>Football</c:v>
                </c:pt>
                <c:pt idx="9">
                  <c:v>Cyclisme</c:v>
                </c:pt>
                <c:pt idx="10">
                  <c:v>Ski alpin</c:v>
                </c:pt>
                <c:pt idx="11">
                  <c:v>Biathlon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0.18140000000000001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1.6899999999999998E-2</c:v>
                </c:pt>
                <c:pt idx="6">
                  <c:v>1.8499999999999999E-2</c:v>
                </c:pt>
                <c:pt idx="7">
                  <c:v>3.3500000000000002E-2</c:v>
                </c:pt>
                <c:pt idx="8">
                  <c:v>4.2599999999999999E-2</c:v>
                </c:pt>
                <c:pt idx="9">
                  <c:v>4.65E-2</c:v>
                </c:pt>
                <c:pt idx="10">
                  <c:v>8.6400000000000005E-2</c:v>
                </c:pt>
                <c:pt idx="11">
                  <c:v>0.57410000000000005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61-43CC-B1B3-C3EC379700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122930304"/>
        <c:axId val="122937344"/>
      </c:barChart>
      <c:catAx>
        <c:axId val="1229303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 b="0" i="0" u="none">
                <a:solidFill>
                  <a:srgbClr val="595959"/>
                </a:solidFill>
                <a:latin typeface="Arial"/>
              </a:defRPr>
            </a:pPr>
            <a:endParaRPr lang="fr-FR"/>
          </a:p>
        </c:txPr>
        <c:crossAx val="122937344"/>
        <c:crosses val="autoZero"/>
        <c:auto val="1"/>
        <c:lblAlgn val="ctr"/>
        <c:lblOffset val="730"/>
        <c:noMultiLvlLbl val="0"/>
      </c:catAx>
      <c:valAx>
        <c:axId val="122937344"/>
        <c:scaling>
          <c:orientation val="minMax"/>
          <c:max val="1"/>
          <c:min val="0"/>
        </c:scaling>
        <c:delete val="1"/>
        <c:axPos val="b"/>
        <c:numFmt formatCode="0.00%" sourceLinked="1"/>
        <c:majorTickMark val="none"/>
        <c:minorTickMark val="none"/>
        <c:tickLblPos val="low"/>
        <c:crossAx val="12293030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74F6-0813-4E9E-BD01-DD98AB917DB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45997-05F8-4CAF-948E-9C18C89C66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6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175" y="117475"/>
            <a:ext cx="2489200" cy="1401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60288" y="117089"/>
            <a:ext cx="3808141" cy="14019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3C71-BADA-7840-A739-1AAC7105DD65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31" y="2018371"/>
            <a:ext cx="599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SUPPORTING INFORMATION: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8239" y="2387703"/>
            <a:ext cx="65401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576000"/>
            <a:ext cx="10634400" cy="461665"/>
          </a:xfrm>
        </p:spPr>
        <p:txBody>
          <a:bodyPr/>
          <a:lstStyle>
            <a:lvl1pPr>
              <a:defRPr baseline="0">
                <a:solidFill>
                  <a:srgbClr val="241D36"/>
                </a:solidFill>
              </a:defRPr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97DAADA-EE63-2044-A643-9587567FB5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18" y="601993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0598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Text – 1 Col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77600" y="1961147"/>
            <a:ext cx="10634472" cy="107721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6400" b="1" kern="1200" dirty="0" smtClean="0">
                <a:solidFill>
                  <a:srgbClr val="9A4DB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Service title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777600" y="3260038"/>
            <a:ext cx="10634472" cy="1089529"/>
          </a:xfrm>
        </p:spPr>
        <p:txBody>
          <a:bodyPr>
            <a:sp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2400" kern="1200" dirty="0" smtClean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2400" kern="1200" dirty="0" smtClean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2400" kern="1200" dirty="0" smtClean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2400" kern="1200" dirty="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Summary,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2329985B-D2C5-5C48-B1C3-2BB7D57E0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691416"/>
            <a:ext cx="4833491" cy="757130"/>
          </a:xfrm>
          <a:noFill/>
        </p:spPr>
        <p:txBody>
          <a:bodyPr wrap="square" anchor="ctr" anchorCtr="0">
            <a:spAutoFit/>
          </a:bodyPr>
          <a:lstStyle>
            <a:lvl1pPr algn="l">
              <a:defRPr sz="4800" b="1" baseline="0">
                <a:solidFill>
                  <a:srgbClr val="7C64C4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xmlns="" id="{61CB4D8D-07CB-3A44-9EC5-11056508DA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42509" y="1691417"/>
            <a:ext cx="4869490" cy="757130"/>
          </a:xfrm>
          <a:noFill/>
        </p:spPr>
        <p:txBody>
          <a:bodyPr wrap="square" anchor="ctr" anchorCtr="0">
            <a:spAutoFit/>
          </a:bodyPr>
          <a:lstStyle>
            <a:lvl1pPr algn="l">
              <a:defRPr sz="4800" b="1" baseline="0">
                <a:solidFill>
                  <a:srgbClr val="7C64C4"/>
                </a:solidFill>
              </a:defRPr>
            </a:lvl1pPr>
          </a:lstStyle>
          <a:p>
            <a:pPr lvl="0"/>
            <a:r>
              <a:rPr lang="en-US" dirty="0"/>
              <a:t>Product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CF3F56-8DA4-7040-8564-EF1A99EC84D1}"/>
              </a:ext>
            </a:extLst>
          </p:cNvPr>
          <p:cNvSpPr/>
          <p:nvPr userDrawn="1"/>
        </p:nvSpPr>
        <p:spPr>
          <a:xfrm>
            <a:off x="6058800" y="1463673"/>
            <a:ext cx="36000" cy="4212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781285" y="2676292"/>
            <a:ext cx="4833491" cy="832221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1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781285" y="3693397"/>
            <a:ext cx="4833491" cy="1532727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542509" y="2676292"/>
            <a:ext cx="4833491" cy="832221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1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6542509" y="3693397"/>
            <a:ext cx="4833491" cy="1532727"/>
          </a:xfrm>
        </p:spPr>
        <p:txBody>
          <a:bodyPr>
            <a:sp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  <a:lvl2pPr marL="0" indent="0">
              <a:lnSpc>
                <a:spcPct val="130000"/>
              </a:lnSpc>
              <a:spcBef>
                <a:spcPts val="0"/>
              </a:spcBef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Comparison – Text – 2 cols</a:t>
            </a:r>
          </a:p>
        </p:txBody>
      </p:sp>
    </p:spTree>
    <p:extLst>
      <p:ext uri="{BB962C8B-B14F-4D97-AF65-F5344CB8AC3E}">
        <p14:creationId xmlns:p14="http://schemas.microsoft.com/office/powerpoint/2010/main" val="274701361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2329985B-D2C5-5C48-B1C3-2BB7D57E0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746815"/>
            <a:ext cx="3114109" cy="646331"/>
          </a:xfrm>
          <a:noFill/>
        </p:spPr>
        <p:txBody>
          <a:bodyPr wrap="square" anchor="ctr" anchorCtr="0">
            <a:spAutoFit/>
          </a:bodyPr>
          <a:lstStyle>
            <a:lvl1pPr algn="l">
              <a:defRPr sz="4000" b="1" baseline="0">
                <a:solidFill>
                  <a:srgbClr val="DD4B81"/>
                </a:solidFill>
              </a:defRPr>
            </a:lvl1pPr>
          </a:lstStyle>
          <a:p>
            <a:pPr lvl="0"/>
            <a:r>
              <a:rPr lang="en-US" dirty="0"/>
              <a:t>Client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CF3F56-8DA4-7040-8564-EF1A99EC84D1}"/>
              </a:ext>
            </a:extLst>
          </p:cNvPr>
          <p:cNvSpPr/>
          <p:nvPr userDrawn="1"/>
        </p:nvSpPr>
        <p:spPr>
          <a:xfrm>
            <a:off x="4196727" y="1691416"/>
            <a:ext cx="36000" cy="4212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xmlns="" id="{BA862AD6-F385-F04E-A28D-59877B3370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37745" y="1746815"/>
            <a:ext cx="3114109" cy="646331"/>
          </a:xfrm>
          <a:noFill/>
        </p:spPr>
        <p:txBody>
          <a:bodyPr wrap="square" anchor="ctr" anchorCtr="0">
            <a:spAutoFit/>
          </a:bodyPr>
          <a:lstStyle>
            <a:lvl1pPr algn="l">
              <a:defRPr sz="4000" b="1" baseline="0">
                <a:solidFill>
                  <a:srgbClr val="DD4B81"/>
                </a:solidFill>
              </a:defRPr>
            </a:lvl1pPr>
          </a:lstStyle>
          <a:p>
            <a:pPr lvl="0"/>
            <a:r>
              <a:rPr lang="en-US" dirty="0"/>
              <a:t>Client 2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xmlns="" id="{992AAD82-B17B-F847-B348-0A9F1C2C07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97891" y="1746815"/>
            <a:ext cx="3114109" cy="646331"/>
          </a:xfrm>
          <a:noFill/>
        </p:spPr>
        <p:txBody>
          <a:bodyPr wrap="square" anchor="ctr" anchorCtr="0">
            <a:spAutoFit/>
          </a:bodyPr>
          <a:lstStyle>
            <a:lvl1pPr algn="l">
              <a:defRPr sz="4000" b="1" baseline="0">
                <a:solidFill>
                  <a:srgbClr val="DD4B81"/>
                </a:solidFill>
              </a:defRPr>
            </a:lvl1pPr>
          </a:lstStyle>
          <a:p>
            <a:pPr lvl="0"/>
            <a:r>
              <a:rPr lang="en-US" dirty="0"/>
              <a:t>Client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C7BD529-37CC-EB46-BD0E-9CB5DA742F98}"/>
              </a:ext>
            </a:extLst>
          </p:cNvPr>
          <p:cNvSpPr/>
          <p:nvPr userDrawn="1"/>
        </p:nvSpPr>
        <p:spPr>
          <a:xfrm>
            <a:off x="7956872" y="1691416"/>
            <a:ext cx="36000" cy="4212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77600" y="2676293"/>
            <a:ext cx="3114109" cy="1984248"/>
          </a:xfr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37745" y="2676293"/>
            <a:ext cx="3114109" cy="1984248"/>
          </a:xfr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297891" y="2676293"/>
            <a:ext cx="3114109" cy="1984248"/>
          </a:xfr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ne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constituto</a:t>
            </a:r>
            <a:r>
              <a:rPr lang="en-US" dirty="0"/>
              <a:t>, vim </a:t>
            </a:r>
            <a:r>
              <a:rPr lang="en-US" dirty="0" err="1"/>
              <a:t>cetero</a:t>
            </a:r>
            <a:r>
              <a:rPr lang="en-US" dirty="0"/>
              <a:t> </a:t>
            </a:r>
            <a:r>
              <a:rPr lang="en-US" dirty="0" err="1"/>
              <a:t>inermis</a:t>
            </a:r>
            <a:r>
              <a:rPr lang="en-US" dirty="0"/>
              <a:t> argumentum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copiosae</a:t>
            </a:r>
            <a:r>
              <a:rPr lang="en-US" dirty="0"/>
              <a:t> </a:t>
            </a:r>
            <a:r>
              <a:rPr lang="en-US" dirty="0" err="1"/>
              <a:t>oporteat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id. </a:t>
            </a:r>
            <a:r>
              <a:rPr lang="en-US" dirty="0" err="1"/>
              <a:t>Fierent</a:t>
            </a:r>
            <a:r>
              <a:rPr lang="en-US" dirty="0"/>
              <a:t> </a:t>
            </a:r>
            <a:r>
              <a:rPr lang="en-US" dirty="0" err="1"/>
              <a:t>accusamus</a:t>
            </a:r>
            <a:r>
              <a:rPr lang="en-US" dirty="0"/>
              <a:t> sea 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Comparison – Text – 3 cols</a:t>
            </a:r>
          </a:p>
        </p:txBody>
      </p:sp>
    </p:spTree>
    <p:extLst>
      <p:ext uri="{BB962C8B-B14F-4D97-AF65-F5344CB8AC3E}">
        <p14:creationId xmlns:p14="http://schemas.microsoft.com/office/powerpoint/2010/main" val="179376266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777600" y="1811532"/>
            <a:ext cx="3311999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xmlns="" id="{3CD9E70E-047F-524B-8B42-F14CB3CAB7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497600"/>
            <a:ext cx="3311999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Chart Placeholder 7">
            <a:extLst>
              <a:ext uri="{FF2B5EF4-FFF2-40B4-BE49-F238E27FC236}">
                <a16:creationId xmlns:a16="http://schemas.microsoft.com/office/drawing/2014/main" xmlns="" id="{F188B11B-60A7-0849-A43C-D99DF3D0A83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438799" y="1811532"/>
            <a:ext cx="3311999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xmlns="" id="{BA18ED58-B2E2-EE43-877F-DE0040789F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8800" y="1497600"/>
            <a:ext cx="3311999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Chart Placeholder 7">
            <a:extLst>
              <a:ext uri="{FF2B5EF4-FFF2-40B4-BE49-F238E27FC236}">
                <a16:creationId xmlns:a16="http://schemas.microsoft.com/office/drawing/2014/main" xmlns="" id="{9FFBC9A5-B88F-614E-B46F-B732306E646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099998" y="1811532"/>
            <a:ext cx="3311999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xmlns="" id="{4E82FAE7-8F88-8D49-ABA2-20B0D71F8B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00001" y="1497600"/>
            <a:ext cx="3311999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Chart layout – 3 cols</a:t>
            </a:r>
          </a:p>
        </p:txBody>
      </p:sp>
    </p:spTree>
    <p:extLst>
      <p:ext uri="{BB962C8B-B14F-4D97-AF65-F5344CB8AC3E}">
        <p14:creationId xmlns:p14="http://schemas.microsoft.com/office/powerpoint/2010/main" val="347483564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777601" y="1906927"/>
            <a:ext cx="10634400" cy="378729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xmlns="" id="{78E84C9E-2496-794B-9347-71DDA36E12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528334"/>
            <a:ext cx="1063440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Basic Table</a:t>
            </a:r>
          </a:p>
        </p:txBody>
      </p:sp>
    </p:spTree>
    <p:extLst>
      <p:ext uri="{BB962C8B-B14F-4D97-AF65-F5344CB8AC3E}">
        <p14:creationId xmlns:p14="http://schemas.microsoft.com/office/powerpoint/2010/main" val="70053353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 userDrawn="1">
          <p15:clr>
            <a:srgbClr val="FBAE40"/>
          </p15:clr>
        </p15:guide>
        <p15:guide id="2" orient="horz" pos="382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777599" y="1985211"/>
            <a:ext cx="5185785" cy="392229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Photo Placeholder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5" hasCustomPrompt="1"/>
          </p:nvPr>
        </p:nvSpPr>
        <p:spPr>
          <a:xfrm>
            <a:off x="6207634" y="1985211"/>
            <a:ext cx="5206767" cy="3922294"/>
          </a:xfrm>
        </p:spPr>
        <p:txBody>
          <a:bodyPr/>
          <a:lstStyle>
            <a:lvl1pPr>
              <a:defRPr sz="2400" baseline="0">
                <a:solidFill>
                  <a:schemeClr val="tx2"/>
                </a:solidFill>
                <a:latin typeface="+mn-lt"/>
              </a:defRPr>
            </a:lvl1pPr>
            <a:lvl2pPr>
              <a:defRPr sz="1800" baseline="0">
                <a:solidFill>
                  <a:schemeClr val="tx2"/>
                </a:solidFill>
                <a:latin typeface="+mn-lt"/>
              </a:defRPr>
            </a:lvl2pPr>
            <a:lvl3pPr>
              <a:defRPr>
                <a:solidFill>
                  <a:schemeClr val="tx2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Main text – Arial, 24pt, Regular</a:t>
            </a:r>
          </a:p>
          <a:p>
            <a:pPr lvl="1"/>
            <a:r>
              <a:rPr lang="en-US" dirty="0"/>
              <a:t>Sub text – Arial, 18pt, Regular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5529E626-8C84-2947-A150-10B1FDF4E7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99" y="1501999"/>
            <a:ext cx="10636803" cy="48321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Small Description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Simple - 1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727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Simple - 2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860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Simple - 3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263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- Full page photo title -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solidFill>
            <a:srgbClr val="7C64C3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A7698B9-D050-374A-8EC4-E48F0F103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674651"/>
            <a:ext cx="9910800" cy="5864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 page photo title - Violet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F0159494-11C6-E74E-8D57-F829B0B264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152000"/>
            <a:ext cx="10634400" cy="313932"/>
          </a:xfrm>
          <a:noFill/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97DAADA-EE63-2044-A643-9587567FB5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18" y="601993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9098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Full page photo title - Orch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solidFill>
            <a:srgbClr val="DD4B81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A7698B9-D050-374A-8EC4-E48F0F103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674651"/>
            <a:ext cx="9910800" cy="5864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 page photo title - Orchid</a:t>
            </a:r>
          </a:p>
        </p:txBody>
      </p:sp>
    </p:spTree>
    <p:extLst>
      <p:ext uri="{BB962C8B-B14F-4D97-AF65-F5344CB8AC3E}">
        <p14:creationId xmlns:p14="http://schemas.microsoft.com/office/powerpoint/2010/main" val="411899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Full page photo titl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solidFill>
            <a:srgbClr val="9A4DB0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A7698B9-D050-374A-8EC4-E48F0F103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674651"/>
            <a:ext cx="9910800" cy="5864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 page photo title - Purple</a:t>
            </a:r>
          </a:p>
        </p:txBody>
      </p:sp>
    </p:spTree>
    <p:extLst>
      <p:ext uri="{BB962C8B-B14F-4D97-AF65-F5344CB8AC3E}">
        <p14:creationId xmlns:p14="http://schemas.microsoft.com/office/powerpoint/2010/main" val="4245519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- Section -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C18F50F6-6581-AC4A-B5FB-9EE2E0DAE98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9995A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CEC0F2A-841F-FF4E-AC37-657B160356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- Default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Section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BEB2E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Section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EEA6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- Section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CDA6D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291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QuoteWithLogo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79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QuoteWithLogo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B74707B-30C1-4448-8574-031B099619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313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- QuoteWithLogo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9F1A9959-3EB4-854F-893D-5DF94F13E4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480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5" y="576654"/>
            <a:ext cx="11874446" cy="667337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rgbClr val="332C41">
                    <a:alpha val="40000"/>
                  </a:srgb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rgbClr val="332C41">
                  <a:alpha val="4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00" y="356616"/>
            <a:ext cx="10634400" cy="4616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069557" y="6152914"/>
            <a:ext cx="1988343" cy="261610"/>
            <a:chOff x="4069557" y="6152914"/>
            <a:chExt cx="1988343" cy="261610"/>
          </a:xfrm>
        </p:grpSpPr>
        <p:sp>
          <p:nvSpPr>
            <p:cNvPr id="4" name="Rectangle 3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8F77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Partner and affiliate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6288857" y="6152914"/>
            <a:ext cx="1988343" cy="261610"/>
            <a:chOff x="4069557" y="6152914"/>
            <a:chExt cx="1988343" cy="261610"/>
          </a:xfrm>
        </p:grpSpPr>
        <p:sp>
          <p:nvSpPr>
            <p:cNvPr id="9" name="Rectangle 8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432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YouGov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7732717" y="6152914"/>
            <a:ext cx="1988343" cy="261610"/>
            <a:chOff x="4069557" y="6152914"/>
            <a:chExt cx="1988343" cy="26161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FF85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YouGov</a:t>
              </a:r>
              <a:r>
                <a:rPr lang="en-US" sz="1100" baseline="0" dirty="0">
                  <a:solidFill>
                    <a:srgbClr val="332C41"/>
                  </a:solidFill>
                </a:rPr>
                <a:t> offices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58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-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D9808CD-5210-3F4A-AA23-FC304081F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858" y="6064"/>
            <a:ext cx="4771571" cy="6858000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889799" y="1543288"/>
            <a:ext cx="8160001" cy="36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44D6EFC6-ADA4-5D43-80B0-3BFC5EF96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0530" y="3517066"/>
            <a:ext cx="8160000" cy="369332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Further Information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xmlns="" id="{3EB61425-7076-7940-8CB4-73E10E0A08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99" y="1903288"/>
            <a:ext cx="8160001" cy="154328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Internal/Sales Presentation on two lines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5022000"/>
            <a:ext cx="2029968" cy="472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4" y="580373"/>
            <a:ext cx="11861208" cy="6665937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rgbClr val="332C41">
                    <a:alpha val="40000"/>
                  </a:srgb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rgbClr val="332C41">
                  <a:alpha val="4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00" y="356616"/>
            <a:ext cx="10634400" cy="4616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069557" y="6152914"/>
            <a:ext cx="1988343" cy="261610"/>
            <a:chOff x="4069557" y="6152914"/>
            <a:chExt cx="1988343" cy="26161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8F77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Partner and affiliate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6288857" y="6152914"/>
            <a:ext cx="1988343" cy="261610"/>
            <a:chOff x="4069557" y="6152914"/>
            <a:chExt cx="1988343" cy="261610"/>
          </a:xfrm>
        </p:grpSpPr>
        <p:sp>
          <p:nvSpPr>
            <p:cNvPr id="10" name="Rectangle 9"/>
            <p:cNvSpPr/>
            <p:nvPr userDrawn="1"/>
          </p:nvSpPr>
          <p:spPr>
            <a:xfrm>
              <a:off x="4069557" y="6222785"/>
              <a:ext cx="116681" cy="116681"/>
            </a:xfrm>
            <a:prstGeom prst="rect">
              <a:avLst/>
            </a:prstGeom>
            <a:solidFill>
              <a:srgbClr val="432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167190" y="6152914"/>
              <a:ext cx="18907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332C41"/>
                  </a:solidFill>
                </a:rPr>
                <a:t>YouGov</a:t>
              </a:r>
              <a:r>
                <a:rPr lang="en-US" sz="1100" baseline="0" dirty="0">
                  <a:solidFill>
                    <a:srgbClr val="332C41"/>
                  </a:solidFill>
                </a:rPr>
                <a:t> panels</a:t>
              </a:r>
              <a:endParaRPr lang="en-US" sz="1100" dirty="0">
                <a:solidFill>
                  <a:srgbClr val="332C4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969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20FE5ED-5E61-C048-A962-A3643A0BC0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1915"/>
          <a:stretch/>
        </p:blipFill>
        <p:spPr>
          <a:xfrm>
            <a:off x="0" y="0"/>
            <a:ext cx="12192000" cy="6040877"/>
          </a:xfrm>
          <a:prstGeom prst="rect">
            <a:avLst/>
          </a:prstGeom>
          <a:noFill/>
        </p:spPr>
      </p:pic>
      <p:sp>
        <p:nvSpPr>
          <p:cNvPr id="7" name="Text Placeholder 9">
            <a:extLst>
              <a:ext uri="{FF2B5EF4-FFF2-40B4-BE49-F238E27FC236}">
                <a16:creationId xmlns:a16="http://schemas.microsoft.com/office/drawing/2014/main" xmlns="" id="{26C1962D-EB90-254B-95F6-2AA406FC50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3636" y="1463673"/>
            <a:ext cx="10605927" cy="411970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3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be">
    <p:bg>
      <p:bgPr>
        <a:solidFill>
          <a:srgbClr val="432B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771D847-920F-E34B-8002-F0DA7CF9F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9626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619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ic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4">
            <a:extLst>
              <a:ext uri="{FF2B5EF4-FFF2-40B4-BE49-F238E27FC236}">
                <a16:creationId xmlns:a16="http://schemas.microsoft.com/office/drawing/2014/main" xmlns="" id="{A590F843-9D7E-3846-8E9B-0182C6D43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255" y="487207"/>
            <a:ext cx="7445082" cy="522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Jane Doe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47663" y="473076"/>
            <a:ext cx="2545726" cy="2767965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Placeholder 4">
            <a:extLst>
              <a:ext uri="{FF2B5EF4-FFF2-40B4-BE49-F238E27FC236}">
                <a16:creationId xmlns:a16="http://schemas.microsoft.com/office/drawing/2014/main" xmlns="" id="{A590F843-9D7E-3846-8E9B-0182C6D43DD8}"/>
              </a:ext>
            </a:extLst>
          </p:cNvPr>
          <p:cNvSpPr txBox="1">
            <a:spLocks/>
          </p:cNvSpPr>
          <p:nvPr userDrawn="1"/>
        </p:nvSpPr>
        <p:spPr>
          <a:xfrm>
            <a:off x="-2337383" y="3410885"/>
            <a:ext cx="2173923" cy="8156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332C4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99256" y="1696627"/>
            <a:ext cx="7444915" cy="3900886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47663" y="3410888"/>
            <a:ext cx="2545726" cy="21724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sz="1600" dirty="0"/>
              <a:t>Lorem ipsum </a:t>
            </a:r>
            <a:r>
              <a:rPr lang="en-GB" sz="1600" dirty="0" err="1"/>
              <a:t>dolor</a:t>
            </a:r>
            <a:r>
              <a:rPr lang="en-GB" sz="1600" dirty="0"/>
              <a:t> sit </a:t>
            </a:r>
            <a:r>
              <a:rPr lang="en-GB" sz="1600" dirty="0" err="1"/>
              <a:t>amet</a:t>
            </a:r>
            <a:r>
              <a:rPr lang="en-GB" sz="1600" dirty="0"/>
              <a:t>, </a:t>
            </a:r>
            <a:r>
              <a:rPr lang="en-GB" sz="1600" dirty="0" err="1"/>
              <a:t>consectetur</a:t>
            </a:r>
            <a:r>
              <a:rPr lang="en-GB" sz="1600" dirty="0"/>
              <a:t> </a:t>
            </a:r>
            <a:r>
              <a:rPr lang="en-GB" sz="1600" dirty="0" err="1"/>
              <a:t>adipiscing</a:t>
            </a:r>
            <a:r>
              <a:rPr lang="en-GB" sz="1600" dirty="0"/>
              <a:t> </a:t>
            </a:r>
            <a:r>
              <a:rPr lang="en-GB" sz="1600" dirty="0" err="1"/>
              <a:t>elit</a:t>
            </a:r>
            <a:r>
              <a:rPr lang="en-GB" sz="1600" dirty="0"/>
              <a:t>, </a:t>
            </a:r>
            <a:r>
              <a:rPr lang="en-GB" sz="1600" dirty="0" err="1"/>
              <a:t>sed</a:t>
            </a:r>
            <a:r>
              <a:rPr lang="en-GB" sz="1600" dirty="0"/>
              <a:t> do </a:t>
            </a:r>
            <a:r>
              <a:rPr lang="en-GB" sz="1600" dirty="0" err="1"/>
              <a:t>eiusmod</a:t>
            </a:r>
            <a:r>
              <a:rPr lang="en-GB" sz="1600" dirty="0"/>
              <a:t> </a:t>
            </a:r>
            <a:r>
              <a:rPr lang="en-GB" sz="1600" dirty="0" err="1"/>
              <a:t>tempor</a:t>
            </a:r>
            <a:r>
              <a:rPr lang="en-GB" sz="1600" dirty="0"/>
              <a:t> </a:t>
            </a:r>
            <a:r>
              <a:rPr lang="en-GB" sz="1600" dirty="0" err="1"/>
              <a:t>incididunt</a:t>
            </a:r>
            <a:r>
              <a:rPr lang="en-GB" sz="1600" dirty="0"/>
              <a:t> </a:t>
            </a:r>
            <a:r>
              <a:rPr lang="en-GB" sz="1600" dirty="0" err="1"/>
              <a:t>ut</a:t>
            </a:r>
            <a:r>
              <a:rPr lang="en-GB" sz="1600" dirty="0"/>
              <a:t> </a:t>
            </a:r>
            <a:r>
              <a:rPr lang="en-GB" sz="1600" dirty="0" err="1"/>
              <a:t>labore</a:t>
            </a:r>
            <a:r>
              <a:rPr lang="en-GB" sz="1600" dirty="0"/>
              <a:t> et </a:t>
            </a:r>
            <a:r>
              <a:rPr lang="en-GB" sz="1600" dirty="0" err="1"/>
              <a:t>dolore</a:t>
            </a:r>
            <a:r>
              <a:rPr lang="en-GB" sz="1600" dirty="0"/>
              <a:t> magna </a:t>
            </a:r>
            <a:r>
              <a:rPr lang="en-GB" sz="1600" dirty="0" err="1"/>
              <a:t>aliqua</a:t>
            </a:r>
            <a:r>
              <a:rPr lang="en-GB" sz="1600" dirty="0"/>
              <a:t>. </a:t>
            </a:r>
            <a:endParaRPr lang="en-US" sz="16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99089" y="1009494"/>
            <a:ext cx="7445082" cy="293687"/>
          </a:xfrm>
        </p:spPr>
        <p:txBody>
          <a:bodyPr>
            <a:noAutofit/>
          </a:bodyPr>
          <a:lstStyle>
            <a:lvl1pPr>
              <a:defRPr sz="1800" b="0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350964525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uote/Imag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2700"/>
            <a:ext cx="4343400" cy="6870700"/>
          </a:xfrm>
          <a:prstGeom prst="rect">
            <a:avLst/>
          </a:prstGeom>
          <a:solidFill>
            <a:srgbClr val="F7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4343400" y="-12700"/>
            <a:ext cx="7848600" cy="688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 typeface="Arial" charset="0"/>
              <a:buNone/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rPr>
              <a:t>Photo placeholder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A60DC006-4730-7C44-9D00-E119EBA222B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492" y="3642374"/>
            <a:ext cx="3088044" cy="2368281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Further Information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5FC29319-C5E8-984A-A5EC-6F09C5BF4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464" y="369888"/>
            <a:ext cx="3092072" cy="279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</p:spTree>
    <p:extLst>
      <p:ext uri="{BB962C8B-B14F-4D97-AF65-F5344CB8AC3E}">
        <p14:creationId xmlns:p14="http://schemas.microsoft.com/office/powerpoint/2010/main" val="394869794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0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08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ote/Imag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2700"/>
            <a:ext cx="4343400" cy="6870700"/>
          </a:xfrm>
          <a:prstGeom prst="rect">
            <a:avLst/>
          </a:prstGeom>
          <a:solidFill>
            <a:srgbClr val="F7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3492" y="3642374"/>
            <a:ext cx="3088044" cy="2368281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Further Information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99464" y="369888"/>
            <a:ext cx="3092072" cy="279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26000" y="1207008"/>
            <a:ext cx="6527800" cy="480364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Description</a:t>
            </a:r>
          </a:p>
          <a:p>
            <a:pPr lvl="1"/>
            <a:r>
              <a:rPr lang="en-US" dirty="0"/>
              <a:t>Sub text</a:t>
            </a:r>
          </a:p>
          <a:p>
            <a:pPr lvl="0"/>
            <a:r>
              <a:rPr lang="en-US" dirty="0"/>
              <a:t>Description</a:t>
            </a:r>
          </a:p>
          <a:p>
            <a:pPr lvl="1"/>
            <a:r>
              <a:rPr lang="en-US" dirty="0"/>
              <a:t>subtext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825999" y="369888"/>
            <a:ext cx="6527800" cy="62553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or Statement</a:t>
            </a:r>
          </a:p>
        </p:txBody>
      </p:sp>
    </p:spTree>
    <p:extLst>
      <p:ext uri="{BB962C8B-B14F-4D97-AF65-F5344CB8AC3E}">
        <p14:creationId xmlns:p14="http://schemas.microsoft.com/office/powerpoint/2010/main" val="98996816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0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08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Quote/Imag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2700"/>
            <a:ext cx="4343400" cy="6870700"/>
          </a:xfrm>
          <a:prstGeom prst="rect">
            <a:avLst/>
          </a:prstGeom>
          <a:solidFill>
            <a:srgbClr val="F7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26000" y="1207008"/>
            <a:ext cx="6527800" cy="43053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defRPr baseline="0">
                <a:solidFill>
                  <a:srgbClr val="9A93A8"/>
                </a:solidFill>
              </a:defRPr>
            </a:lvl2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825999" y="369888"/>
            <a:ext cx="6527800" cy="62553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 or Statement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2D15EA4C-9BDF-A84A-B997-EEB4CC338C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492" y="3642374"/>
            <a:ext cx="3088044" cy="2368281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Further Information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1B2ADDEE-6C5A-8545-ADC1-529552B6C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464" y="369888"/>
            <a:ext cx="3092072" cy="2793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</p:spTree>
    <p:extLst>
      <p:ext uri="{BB962C8B-B14F-4D97-AF65-F5344CB8AC3E}">
        <p14:creationId xmlns:p14="http://schemas.microsoft.com/office/powerpoint/2010/main" val="346456242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0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08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rst Slide - Presentation">
    <p:bg>
      <p:bgPr>
        <a:solidFill>
          <a:srgbClr val="432B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3225" y="0"/>
            <a:ext cx="5124450" cy="6858000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889799" y="1543288"/>
            <a:ext cx="8160001" cy="36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44D6EFC6-ADA4-5D43-80B0-3BFC5EF96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89799" y="3476505"/>
            <a:ext cx="8160000" cy="369332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Further Information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9279296-2150-1243-BF06-F7B8642217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99" y="1903288"/>
            <a:ext cx="8160001" cy="154328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Internal/Sales Presentation on two lines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5022000"/>
            <a:ext cx="2029968" cy="47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5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-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D9808CD-5210-3F4A-AA23-FC304081F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858" y="6064"/>
            <a:ext cx="4771571" cy="6858000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870530" y="4743779"/>
            <a:ext cx="2232000" cy="1022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Client Logo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9F70698D-88E0-B141-90FB-5A44CCCFDF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70530" y="2394514"/>
            <a:ext cx="8160001" cy="36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EEA445F-1D9F-A746-A834-F8D7E5A4F7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0530" y="2781227"/>
            <a:ext cx="8160000" cy="153363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lang="en-GB" sz="4800" b="1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en-GB" b="1" dirty="0">
                <a:solidFill>
                  <a:srgbClr val="332D42"/>
                </a:solidFill>
                <a:effectLst/>
                <a:latin typeface="Arial" panose="020B0604020202020204" pitchFamily="34" charset="0"/>
              </a:rPr>
              <a:t>Sales Presentation on two lines</a:t>
            </a:r>
            <a:endParaRPr lang="en-GB" dirty="0">
              <a:solidFill>
                <a:srgbClr val="332D4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1533601"/>
            <a:ext cx="2029968" cy="472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ic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xmlns="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99" y="1463673"/>
            <a:ext cx="10634472" cy="411970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Generic Slide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xmlns="" id="{1F5C845D-8601-884F-827B-3E7C8ACC02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99" y="1463673"/>
            <a:ext cx="10634472" cy="4119709"/>
          </a:xfrm>
        </p:spPr>
        <p:txBody>
          <a:bodyPr>
            <a:noAutofit/>
          </a:bodyPr>
          <a:lstStyle>
            <a:lvl1pPr marL="285750" marR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2"/>
                </a:solidFill>
                <a:latin typeface="+mn-lt"/>
              </a:defRPr>
            </a:lvl1pPr>
            <a:lvl2pPr marL="628650" marR="0" indent="-2857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+mn-lt"/>
              </a:defRPr>
            </a:lvl2pPr>
          </a:lstStyle>
          <a:p>
            <a:pPr lvl="0"/>
            <a:r>
              <a:rPr lang="en-GB" dirty="0"/>
              <a:t>Bullet – Arial, 24pt, Regular, Dark Plum</a:t>
            </a:r>
          </a:p>
          <a:p>
            <a:pPr lvl="1"/>
            <a:r>
              <a:rPr lang="en-GB" dirty="0"/>
              <a:t>Sub bullet – Arial, 18pt, Regular, Dark Plum</a:t>
            </a:r>
          </a:p>
          <a:p>
            <a:pPr marL="628650" marR="0" lvl="1" indent="-2857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Sub bullet – Arial, 18pt, Regular, Dark Plum</a:t>
            </a:r>
          </a:p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Bullet List</a:t>
            </a:r>
          </a:p>
        </p:txBody>
      </p:sp>
    </p:spTree>
    <p:extLst>
      <p:ext uri="{BB962C8B-B14F-4D97-AF65-F5344CB8AC3E}">
        <p14:creationId xmlns:p14="http://schemas.microsoft.com/office/powerpoint/2010/main" val="9960397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777600" y="1873000"/>
            <a:ext cx="10634400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F0159494-11C6-E74E-8D57-F829B0B264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528334"/>
            <a:ext cx="1063440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1505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 userDrawn="1">
          <p15:clr>
            <a:srgbClr val="FBAE40"/>
          </p15:clr>
        </p15:guide>
        <p15:guide id="2" orient="horz" pos="382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777600" y="1838396"/>
            <a:ext cx="5180750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6231250" y="1838870"/>
            <a:ext cx="5180750" cy="3600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2329985B-D2C5-5C48-B1C3-2BB7D57E0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7600" y="1511032"/>
            <a:ext cx="518075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xmlns="" id="{61CB4D8D-07CB-3A44-9EC5-11056508DA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1250" y="1511032"/>
            <a:ext cx="5180750" cy="313932"/>
          </a:xfrm>
          <a:solidFill>
            <a:srgbClr val="F7F6FB"/>
          </a:solidFill>
        </p:spPr>
        <p:txBody>
          <a:bodyPr wrap="square" anchor="ctr" anchorCtr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2 Charts</a:t>
            </a:r>
          </a:p>
        </p:txBody>
      </p:sp>
    </p:spTree>
    <p:extLst>
      <p:ext uri="{BB962C8B-B14F-4D97-AF65-F5344CB8AC3E}">
        <p14:creationId xmlns:p14="http://schemas.microsoft.com/office/powerpoint/2010/main" val="289175584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 userDrawn="1">
          <p15:clr>
            <a:srgbClr val="FBAE40"/>
          </p15:clr>
        </p15:guide>
        <p15:guide id="2" orient="horz" pos="382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600" y="1463040"/>
            <a:ext cx="10634400" cy="4433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Description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xmlns="" id="{B0864ECD-A0D9-2347-99EC-BA3BBBE1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00" y="649224"/>
            <a:ext cx="10634400" cy="461665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40" y="6047681"/>
            <a:ext cx="1188720" cy="27614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rgbClr val="332C41">
                    <a:alpha val="40000"/>
                  </a:srgbClr>
                </a:solidFill>
                <a:latin typeface="+mn-lt"/>
                <a:ea typeface="+mn-ea"/>
                <a:cs typeface="+mn-cs"/>
              </a:rPr>
              <a:pPr algn="r"/>
              <a:t>‹N°›</a:t>
            </a:fld>
            <a:endParaRPr lang="en-US" sz="1000" kern="1200" dirty="0">
              <a:solidFill>
                <a:srgbClr val="332C41">
                  <a:alpha val="4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3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688" r:id="rId3"/>
    <p:sldLayoutId id="2147483728" r:id="rId4"/>
    <p:sldLayoutId id="2147483689" r:id="rId5"/>
    <p:sldLayoutId id="2147483693" r:id="rId6"/>
    <p:sldLayoutId id="2147483744" r:id="rId7"/>
    <p:sldLayoutId id="2147483708" r:id="rId8"/>
    <p:sldLayoutId id="2147483710" r:id="rId9"/>
    <p:sldLayoutId id="2147483742" r:id="rId10"/>
    <p:sldLayoutId id="2147483730" r:id="rId11"/>
    <p:sldLayoutId id="2147483731" r:id="rId12"/>
    <p:sldLayoutId id="2147483727" r:id="rId13"/>
    <p:sldLayoutId id="2147483709" r:id="rId14"/>
    <p:sldLayoutId id="2147483700" r:id="rId15"/>
    <p:sldLayoutId id="2147483734" r:id="rId16"/>
    <p:sldLayoutId id="2147483735" r:id="rId17"/>
    <p:sldLayoutId id="2147483736" r:id="rId18"/>
    <p:sldLayoutId id="2147483705" r:id="rId19"/>
    <p:sldLayoutId id="2147483718" r:id="rId20"/>
    <p:sldLayoutId id="2147483719" r:id="rId21"/>
    <p:sldLayoutId id="2147483694" r:id="rId22"/>
    <p:sldLayoutId id="2147483695" r:id="rId23"/>
    <p:sldLayoutId id="2147483696" r:id="rId24"/>
    <p:sldLayoutId id="2147483716" r:id="rId25"/>
    <p:sldLayoutId id="2147483720" r:id="rId26"/>
    <p:sldLayoutId id="2147483721" r:id="rId27"/>
    <p:sldLayoutId id="2147483722" r:id="rId28"/>
    <p:sldLayoutId id="2147483726" r:id="rId29"/>
    <p:sldLayoutId id="2147483748" r:id="rId30"/>
    <p:sldLayoutId id="2147483733" r:id="rId31"/>
    <p:sldLayoutId id="2147483723" r:id="rId32"/>
    <p:sldLayoutId id="2147483707" r:id="rId33"/>
    <p:sldLayoutId id="2147483737" r:id="rId34"/>
    <p:sldLayoutId id="2147483745" r:id="rId35"/>
    <p:sldLayoutId id="2147483743" r:id="rId36"/>
    <p:sldLayoutId id="2147483747" r:id="rId37"/>
  </p:sldLayoutIdLst>
  <p:hf sldNum="0"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/>
        <a:buNone/>
        <a:defRPr sz="2400" kern="1200">
          <a:solidFill>
            <a:schemeClr val="tx2"/>
          </a:solidFill>
          <a:latin typeface="+mn-lt"/>
          <a:ea typeface="Arial" panose="020B0604020202020204" pitchFamily="34" charset="0"/>
          <a:cs typeface="Arial" panose="020B0604020202020204" pitchFamily="34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5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2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05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9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539" userDrawn="1">
          <p15:clr>
            <a:srgbClr val="F26B43"/>
          </p15:clr>
        </p15:guide>
        <p15:guide id="2" orient="horz" pos="404" userDrawn="1">
          <p15:clr>
            <a:srgbClr val="F26B43"/>
          </p15:clr>
        </p15:guide>
        <p15:guide id="3" orient="horz" pos="4181" userDrawn="1">
          <p15:clr>
            <a:srgbClr val="F26B43"/>
          </p15:clr>
        </p15:guide>
        <p15:guide id="4" pos="139" userDrawn="1">
          <p15:clr>
            <a:srgbClr val="F26B43"/>
          </p15:clr>
        </p15:guide>
        <p15:guide id="5" orient="horz" pos="4005" userDrawn="1">
          <p15:clr>
            <a:srgbClr val="F26B43"/>
          </p15:clr>
        </p15:guide>
        <p15:guide id="6" orient="horz" pos="625" userDrawn="1">
          <p15:clr>
            <a:srgbClr val="F26B43"/>
          </p15:clr>
        </p15:guide>
        <p15:guide id="7" orient="horz" pos="1080" userDrawn="1">
          <p15:clr>
            <a:srgbClr val="F26B43"/>
          </p15:clr>
        </p15:guide>
        <p15:guide id="8" orient="horz" pos="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body" sz="quarter" idx="12"/>
          </p:nvPr>
        </p:nvSpPr>
        <p:spPr>
          <a:xfrm>
            <a:off x="1870530" y="3517066"/>
            <a:ext cx="8160000" cy="646331"/>
          </a:xfrm>
        </p:spPr>
        <p:txBody>
          <a:bodyPr/>
          <a:lstStyle/>
          <a:p>
            <a:r>
              <a:rPr lang="fr-FR" dirty="0"/>
              <a:t>Etude réalisée par </a:t>
            </a:r>
            <a:r>
              <a:rPr lang="fr-FR" dirty="0" err="1"/>
              <a:t>YouGov</a:t>
            </a:r>
            <a:r>
              <a:rPr lang="fr-FR" dirty="0"/>
              <a:t> pour l’Observatoire du Sport Business</a:t>
            </a:r>
          </a:p>
          <a:p>
            <a:r>
              <a:rPr lang="fr-FR" dirty="0"/>
              <a:t>Terrain du 10 au 11 novembre 2020</a:t>
            </a:r>
          </a:p>
        </p:txBody>
      </p:sp>
      <p:sp>
        <p:nvSpPr>
          <p:cNvPr id="4" name="Report Title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GB" dirty="0">
                <a:solidFill>
                  <a:srgbClr val="241D36"/>
                </a:solidFill>
              </a:rPr>
              <a:t>Les femmes dans le sport</a:t>
            </a:r>
          </a:p>
        </p:txBody>
      </p:sp>
    </p:spTree>
    <p:extLst>
      <p:ext uri="{BB962C8B-B14F-4D97-AF65-F5344CB8AC3E}">
        <p14:creationId xmlns:p14="http://schemas.microsoft.com/office/powerpoint/2010/main" val="94048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obs1b_6. Selon vous, quel sport pratique les sportives professionnelles suivantes ?Veuillez sélectionner une seule réponse par sportive. - Wendie Renard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(324)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obs1b_7. Selon vous, quel sport pratique les sportives professionnelles suivantes ?Veuillez sélectionner une seule réponse par sportive. - Anaïs Bescond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(122)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obs1b_8. Selon vous, quel sport pratique les sportives professionnelles suivantes ?Veuillez sélectionner une seule réponse par sportive. - Marie Bochet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(53)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obs1b_9. Selon vous, quel sport pratique les sportives professionnelles suivantes ?Veuillez sélectionner une seule réponse par sportive. - Allison Pineau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(97)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obs1b_10. Selon vous, quel sport pratique les sportives professionnelles suivantes ?Veuillez sélectionner une seule réponse par sportive. - Clarisse Agbegngou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(117)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obs1b_11. Selon vous, quel sport pratique les sportives professionnelles suivantes ?Veuillez sélectionner une seule réponse par sportive. - Sandrine Gruda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(39)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obs1b_12. Selon vous, quel sport pratique les sportives professionnelles suivantes ?Veuillez sélectionner une seule réponse par sportive. - Estelle Mossely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(122)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obs2. Parmi la liste suivante, quelle(s) sportive(s) à la retraite connaissez-vous ne serait-ce que de nom ?Veuillez sélectionner toutes les réponses qui s'appliquent.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obs3. Et parmi la liste suivante, quelle(s) journaliste(s) sportive(s) connaissez-vous, ne serait-ce que de nom ? Veuillez sélectionner toutes les réponses qui s'appliquent.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81868"/>
              </p:ext>
            </p:extLst>
          </p:nvPr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obs4. Et laquelle des journalistes sportives ci-dessous appréciez-vous le plus ? Veuillez sélectionner une seule réponse.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journaliste sportive (621)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50153"/>
              </p:ext>
            </p:extLst>
          </p:nvPr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52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Méthodologie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3526" y="2428140"/>
            <a:ext cx="94316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2D27"/>
              </a:buClr>
            </a:pPr>
            <a:r>
              <a:rPr lang="fr-FR" sz="1600" b="1" dirty="0">
                <a:solidFill>
                  <a:srgbClr val="241D36"/>
                </a:solidFill>
                <a:latin typeface="+mj-lt"/>
                <a:cs typeface="Arial" pitchFamily="34" charset="0"/>
              </a:rPr>
              <a:t>Echantillon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1000 personnes représentatives de la population française (18+)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241D36"/>
              </a:solidFill>
              <a:latin typeface="+mj-lt"/>
            </a:endParaRPr>
          </a:p>
          <a:p>
            <a:pPr defTabSz="984033">
              <a:buClr>
                <a:srgbClr val="EE2D27"/>
              </a:buClr>
            </a:pPr>
            <a:r>
              <a:rPr lang="fr-FR" sz="1600" b="1" dirty="0">
                <a:solidFill>
                  <a:srgbClr val="241D36"/>
                </a:solidFill>
                <a:latin typeface="+mj-lt"/>
                <a:cs typeface="Arial" pitchFamily="34" charset="0"/>
              </a:rPr>
              <a:t>Méthodologie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Le sondage a été effectué en ligne, sur le panel propriétaire de YouGov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Les données sont pondérées pour être représentatives des adultes français</a:t>
            </a:r>
          </a:p>
          <a:p>
            <a:pPr>
              <a:buClr>
                <a:srgbClr val="EE2D27"/>
              </a:buClr>
            </a:pPr>
            <a:endParaRPr lang="fr-FR" sz="1200" dirty="0">
              <a:solidFill>
                <a:srgbClr val="241D36"/>
              </a:solidFill>
              <a:latin typeface="+mj-lt"/>
            </a:endParaRPr>
          </a:p>
          <a:p>
            <a:pPr defTabSz="984033">
              <a:buClr>
                <a:srgbClr val="EE2D27"/>
              </a:buClr>
            </a:pPr>
            <a:r>
              <a:rPr lang="fr-FR" sz="1600" b="1" dirty="0">
                <a:solidFill>
                  <a:srgbClr val="241D36"/>
                </a:solidFill>
                <a:latin typeface="+mj-lt"/>
                <a:cs typeface="Arial" pitchFamily="34" charset="0"/>
              </a:rPr>
              <a:t>Terrain</a:t>
            </a:r>
          </a:p>
          <a:p>
            <a:pPr marL="342900" indent="-342900" defTabSz="984008">
              <a:buClr>
                <a:srgbClr val="EE2D27"/>
              </a:buClr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En France </a:t>
            </a:r>
          </a:p>
          <a:p>
            <a:pPr marL="342900" indent="-342900">
              <a:buClr>
                <a:srgbClr val="EE2D27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41D36"/>
                </a:solidFill>
                <a:latin typeface="+mj-lt"/>
              </a:rPr>
              <a:t>Terrain du 10 au 11 novembre 2020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600" y="5698732"/>
            <a:ext cx="7958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241D36"/>
                </a:solidFill>
                <a:latin typeface="+mj-lt"/>
                <a:cs typeface="Arial" pitchFamily="34" charset="0"/>
              </a:rPr>
              <a:t>En raison des arrondis, la somme des pourcentages n’est pas égale à 100% dans certains cas.</a:t>
            </a:r>
          </a:p>
        </p:txBody>
      </p:sp>
      <p:sp>
        <p:nvSpPr>
          <p:cNvPr id="11" name="Freeform 288"/>
          <p:cNvSpPr>
            <a:spLocks noEditPoints="1"/>
          </p:cNvSpPr>
          <p:nvPr/>
        </p:nvSpPr>
        <p:spPr bwMode="auto">
          <a:xfrm>
            <a:off x="992633" y="2520231"/>
            <a:ext cx="427997" cy="430458"/>
          </a:xfrm>
          <a:custGeom>
            <a:avLst/>
            <a:gdLst>
              <a:gd name="T0" fmla="*/ 60 w 478"/>
              <a:gd name="T1" fmla="*/ 449 h 478"/>
              <a:gd name="T2" fmla="*/ 60 w 478"/>
              <a:gd name="T3" fmla="*/ 478 h 478"/>
              <a:gd name="T4" fmla="*/ 0 w 478"/>
              <a:gd name="T5" fmla="*/ 478 h 478"/>
              <a:gd name="T6" fmla="*/ 0 w 478"/>
              <a:gd name="T7" fmla="*/ 449 h 478"/>
              <a:gd name="T8" fmla="*/ 240 w 478"/>
              <a:gd name="T9" fmla="*/ 309 h 478"/>
              <a:gd name="T10" fmla="*/ 478 w 478"/>
              <a:gd name="T11" fmla="*/ 449 h 478"/>
              <a:gd name="T12" fmla="*/ 478 w 478"/>
              <a:gd name="T13" fmla="*/ 478 h 478"/>
              <a:gd name="T14" fmla="*/ 419 w 478"/>
              <a:gd name="T15" fmla="*/ 478 h 478"/>
              <a:gd name="T16" fmla="*/ 419 w 478"/>
              <a:gd name="T17" fmla="*/ 449 h 478"/>
              <a:gd name="T18" fmla="*/ 412 w 478"/>
              <a:gd name="T19" fmla="*/ 437 h 478"/>
              <a:gd name="T20" fmla="*/ 380 w 478"/>
              <a:gd name="T21" fmla="*/ 407 h 478"/>
              <a:gd name="T22" fmla="*/ 240 w 478"/>
              <a:gd name="T23" fmla="*/ 369 h 478"/>
              <a:gd name="T24" fmla="*/ 99 w 478"/>
              <a:gd name="T25" fmla="*/ 408 h 478"/>
              <a:gd name="T26" fmla="*/ 67 w 478"/>
              <a:gd name="T27" fmla="*/ 437 h 478"/>
              <a:gd name="T28" fmla="*/ 60 w 478"/>
              <a:gd name="T29" fmla="*/ 449 h 478"/>
              <a:gd name="T30" fmla="*/ 239 w 478"/>
              <a:gd name="T31" fmla="*/ 219 h 478"/>
              <a:gd name="T32" fmla="*/ 319 w 478"/>
              <a:gd name="T33" fmla="*/ 140 h 478"/>
              <a:gd name="T34" fmla="*/ 239 w 478"/>
              <a:gd name="T35" fmla="*/ 60 h 478"/>
              <a:gd name="T36" fmla="*/ 160 w 478"/>
              <a:gd name="T37" fmla="*/ 140 h 478"/>
              <a:gd name="T38" fmla="*/ 239 w 478"/>
              <a:gd name="T39" fmla="*/ 219 h 478"/>
              <a:gd name="T40" fmla="*/ 239 w 478"/>
              <a:gd name="T41" fmla="*/ 279 h 478"/>
              <a:gd name="T42" fmla="*/ 100 w 478"/>
              <a:gd name="T43" fmla="*/ 140 h 478"/>
              <a:gd name="T44" fmla="*/ 239 w 478"/>
              <a:gd name="T45" fmla="*/ 0 h 478"/>
              <a:gd name="T46" fmla="*/ 379 w 478"/>
              <a:gd name="T47" fmla="*/ 140 h 478"/>
              <a:gd name="T48" fmla="*/ 239 w 478"/>
              <a:gd name="T49" fmla="*/ 279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78" h="478">
                <a:moveTo>
                  <a:pt x="60" y="449"/>
                </a:moveTo>
                <a:cubicBezTo>
                  <a:pt x="60" y="478"/>
                  <a:pt x="60" y="478"/>
                  <a:pt x="60" y="478"/>
                </a:cubicBezTo>
                <a:cubicBezTo>
                  <a:pt x="0" y="478"/>
                  <a:pt x="0" y="478"/>
                  <a:pt x="0" y="478"/>
                </a:cubicBezTo>
                <a:cubicBezTo>
                  <a:pt x="0" y="449"/>
                  <a:pt x="0" y="449"/>
                  <a:pt x="0" y="449"/>
                </a:cubicBezTo>
                <a:cubicBezTo>
                  <a:pt x="0" y="383"/>
                  <a:pt x="109" y="309"/>
                  <a:pt x="240" y="309"/>
                </a:cubicBezTo>
                <a:cubicBezTo>
                  <a:pt x="370" y="309"/>
                  <a:pt x="478" y="383"/>
                  <a:pt x="478" y="449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19" y="478"/>
                  <a:pt x="419" y="478"/>
                  <a:pt x="419" y="478"/>
                </a:cubicBezTo>
                <a:cubicBezTo>
                  <a:pt x="419" y="449"/>
                  <a:pt x="419" y="449"/>
                  <a:pt x="419" y="449"/>
                </a:cubicBezTo>
                <a:cubicBezTo>
                  <a:pt x="419" y="448"/>
                  <a:pt x="417" y="443"/>
                  <a:pt x="412" y="437"/>
                </a:cubicBezTo>
                <a:cubicBezTo>
                  <a:pt x="404" y="427"/>
                  <a:pt x="393" y="417"/>
                  <a:pt x="380" y="407"/>
                </a:cubicBezTo>
                <a:cubicBezTo>
                  <a:pt x="345" y="383"/>
                  <a:pt x="297" y="369"/>
                  <a:pt x="240" y="369"/>
                </a:cubicBezTo>
                <a:cubicBezTo>
                  <a:pt x="182" y="369"/>
                  <a:pt x="135" y="383"/>
                  <a:pt x="99" y="408"/>
                </a:cubicBezTo>
                <a:cubicBezTo>
                  <a:pt x="85" y="417"/>
                  <a:pt x="75" y="427"/>
                  <a:pt x="67" y="437"/>
                </a:cubicBezTo>
                <a:cubicBezTo>
                  <a:pt x="62" y="444"/>
                  <a:pt x="60" y="449"/>
                  <a:pt x="60" y="449"/>
                </a:cubicBezTo>
                <a:close/>
                <a:moveTo>
                  <a:pt x="239" y="219"/>
                </a:moveTo>
                <a:cubicBezTo>
                  <a:pt x="283" y="219"/>
                  <a:pt x="319" y="184"/>
                  <a:pt x="319" y="140"/>
                </a:cubicBezTo>
                <a:cubicBezTo>
                  <a:pt x="319" y="96"/>
                  <a:pt x="283" y="60"/>
                  <a:pt x="239" y="60"/>
                </a:cubicBezTo>
                <a:cubicBezTo>
                  <a:pt x="195" y="60"/>
                  <a:pt x="160" y="96"/>
                  <a:pt x="160" y="140"/>
                </a:cubicBezTo>
                <a:cubicBezTo>
                  <a:pt x="160" y="184"/>
                  <a:pt x="195" y="219"/>
                  <a:pt x="239" y="219"/>
                </a:cubicBezTo>
                <a:close/>
                <a:moveTo>
                  <a:pt x="239" y="279"/>
                </a:moveTo>
                <a:cubicBezTo>
                  <a:pt x="162" y="279"/>
                  <a:pt x="100" y="217"/>
                  <a:pt x="100" y="140"/>
                </a:cubicBezTo>
                <a:cubicBezTo>
                  <a:pt x="100" y="63"/>
                  <a:pt x="162" y="0"/>
                  <a:pt x="239" y="0"/>
                </a:cubicBezTo>
                <a:cubicBezTo>
                  <a:pt x="316" y="0"/>
                  <a:pt x="379" y="63"/>
                  <a:pt x="379" y="140"/>
                </a:cubicBezTo>
                <a:cubicBezTo>
                  <a:pt x="379" y="217"/>
                  <a:pt x="316" y="279"/>
                  <a:pt x="239" y="279"/>
                </a:cubicBezTo>
                <a:close/>
              </a:path>
            </a:pathLst>
          </a:custGeom>
          <a:solidFill>
            <a:srgbClr val="433C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5"/>
          <p:cNvSpPr>
            <a:spLocks noEditPoints="1"/>
          </p:cNvSpPr>
          <p:nvPr/>
        </p:nvSpPr>
        <p:spPr bwMode="auto">
          <a:xfrm>
            <a:off x="992633" y="3184274"/>
            <a:ext cx="425537" cy="427997"/>
          </a:xfrm>
          <a:custGeom>
            <a:avLst/>
            <a:gdLst>
              <a:gd name="T0" fmla="*/ 409 w 476"/>
              <a:gd name="T1" fmla="*/ 305 h 476"/>
              <a:gd name="T2" fmla="*/ 438 w 476"/>
              <a:gd name="T3" fmla="*/ 373 h 476"/>
              <a:gd name="T4" fmla="*/ 311 w 476"/>
              <a:gd name="T5" fmla="*/ 407 h 476"/>
              <a:gd name="T6" fmla="*/ 284 w 476"/>
              <a:gd name="T7" fmla="*/ 476 h 476"/>
              <a:gd name="T8" fmla="*/ 170 w 476"/>
              <a:gd name="T9" fmla="*/ 409 h 476"/>
              <a:gd name="T10" fmla="*/ 102 w 476"/>
              <a:gd name="T11" fmla="*/ 438 h 476"/>
              <a:gd name="T12" fmla="*/ 68 w 476"/>
              <a:gd name="T13" fmla="*/ 311 h 476"/>
              <a:gd name="T14" fmla="*/ 0 w 476"/>
              <a:gd name="T15" fmla="*/ 284 h 476"/>
              <a:gd name="T16" fmla="*/ 66 w 476"/>
              <a:gd name="T17" fmla="*/ 170 h 476"/>
              <a:gd name="T18" fmla="*/ 37 w 476"/>
              <a:gd name="T19" fmla="*/ 102 h 476"/>
              <a:gd name="T20" fmla="*/ 164 w 476"/>
              <a:gd name="T21" fmla="*/ 68 h 476"/>
              <a:gd name="T22" fmla="*/ 192 w 476"/>
              <a:gd name="T23" fmla="*/ 0 h 476"/>
              <a:gd name="T24" fmla="*/ 305 w 476"/>
              <a:gd name="T25" fmla="*/ 66 h 476"/>
              <a:gd name="T26" fmla="*/ 373 w 476"/>
              <a:gd name="T27" fmla="*/ 37 h 476"/>
              <a:gd name="T28" fmla="*/ 407 w 476"/>
              <a:gd name="T29" fmla="*/ 164 h 476"/>
              <a:gd name="T30" fmla="*/ 476 w 476"/>
              <a:gd name="T31" fmla="*/ 192 h 476"/>
              <a:gd name="T32" fmla="*/ 371 w 476"/>
              <a:gd name="T33" fmla="*/ 362 h 476"/>
              <a:gd name="T34" fmla="*/ 349 w 476"/>
              <a:gd name="T35" fmla="*/ 305 h 476"/>
              <a:gd name="T36" fmla="*/ 358 w 476"/>
              <a:gd name="T37" fmla="*/ 286 h 476"/>
              <a:gd name="T38" fmla="*/ 366 w 476"/>
              <a:gd name="T39" fmla="*/ 262 h 476"/>
              <a:gd name="T40" fmla="*/ 421 w 476"/>
              <a:gd name="T41" fmla="*/ 231 h 476"/>
              <a:gd name="T42" fmla="*/ 364 w 476"/>
              <a:gd name="T43" fmla="*/ 206 h 476"/>
              <a:gd name="T44" fmla="*/ 358 w 476"/>
              <a:gd name="T45" fmla="*/ 189 h 476"/>
              <a:gd name="T46" fmla="*/ 349 w 476"/>
              <a:gd name="T47" fmla="*/ 170 h 476"/>
              <a:gd name="T48" fmla="*/ 371 w 476"/>
              <a:gd name="T49" fmla="*/ 113 h 476"/>
              <a:gd name="T50" fmla="*/ 311 w 476"/>
              <a:gd name="T51" fmla="*/ 129 h 476"/>
              <a:gd name="T52" fmla="*/ 298 w 476"/>
              <a:gd name="T53" fmla="*/ 122 h 476"/>
              <a:gd name="T54" fmla="*/ 276 w 476"/>
              <a:gd name="T55" fmla="*/ 113 h 476"/>
              <a:gd name="T56" fmla="*/ 244 w 476"/>
              <a:gd name="T57" fmla="*/ 54 h 476"/>
              <a:gd name="T58" fmla="*/ 213 w 476"/>
              <a:gd name="T59" fmla="*/ 109 h 476"/>
              <a:gd name="T60" fmla="*/ 200 w 476"/>
              <a:gd name="T61" fmla="*/ 113 h 476"/>
              <a:gd name="T62" fmla="*/ 178 w 476"/>
              <a:gd name="T63" fmla="*/ 122 h 476"/>
              <a:gd name="T64" fmla="*/ 164 w 476"/>
              <a:gd name="T65" fmla="*/ 129 h 476"/>
              <a:gd name="T66" fmla="*/ 104 w 476"/>
              <a:gd name="T67" fmla="*/ 113 h 476"/>
              <a:gd name="T68" fmla="*/ 126 w 476"/>
              <a:gd name="T69" fmla="*/ 170 h 476"/>
              <a:gd name="T70" fmla="*/ 117 w 476"/>
              <a:gd name="T71" fmla="*/ 189 h 476"/>
              <a:gd name="T72" fmla="*/ 109 w 476"/>
              <a:gd name="T73" fmla="*/ 213 h 476"/>
              <a:gd name="T74" fmla="*/ 54 w 476"/>
              <a:gd name="T75" fmla="*/ 244 h 476"/>
              <a:gd name="T76" fmla="*/ 111 w 476"/>
              <a:gd name="T77" fmla="*/ 269 h 476"/>
              <a:gd name="T78" fmla="*/ 117 w 476"/>
              <a:gd name="T79" fmla="*/ 286 h 476"/>
              <a:gd name="T80" fmla="*/ 126 w 476"/>
              <a:gd name="T81" fmla="*/ 305 h 476"/>
              <a:gd name="T82" fmla="*/ 104 w 476"/>
              <a:gd name="T83" fmla="*/ 362 h 476"/>
              <a:gd name="T84" fmla="*/ 164 w 476"/>
              <a:gd name="T85" fmla="*/ 346 h 476"/>
              <a:gd name="T86" fmla="*/ 178 w 476"/>
              <a:gd name="T87" fmla="*/ 353 h 476"/>
              <a:gd name="T88" fmla="*/ 200 w 476"/>
              <a:gd name="T89" fmla="*/ 362 h 476"/>
              <a:gd name="T90" fmla="*/ 231 w 476"/>
              <a:gd name="T91" fmla="*/ 421 h 476"/>
              <a:gd name="T92" fmla="*/ 262 w 476"/>
              <a:gd name="T93" fmla="*/ 366 h 476"/>
              <a:gd name="T94" fmla="*/ 280 w 476"/>
              <a:gd name="T95" fmla="*/ 360 h 476"/>
              <a:gd name="T96" fmla="*/ 311 w 476"/>
              <a:gd name="T97" fmla="*/ 346 h 476"/>
              <a:gd name="T98" fmla="*/ 371 w 476"/>
              <a:gd name="T99" fmla="*/ 362 h 476"/>
              <a:gd name="T100" fmla="*/ 284 w 476"/>
              <a:gd name="T101" fmla="*/ 234 h 476"/>
              <a:gd name="T102" fmla="*/ 183 w 476"/>
              <a:gd name="T103" fmla="*/ 234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76" h="476">
                <a:moveTo>
                  <a:pt x="476" y="284"/>
                </a:moveTo>
                <a:cubicBezTo>
                  <a:pt x="409" y="305"/>
                  <a:pt x="409" y="305"/>
                  <a:pt x="409" y="305"/>
                </a:cubicBezTo>
                <a:cubicBezTo>
                  <a:pt x="409" y="307"/>
                  <a:pt x="408" y="309"/>
                  <a:pt x="407" y="311"/>
                </a:cubicBezTo>
                <a:cubicBezTo>
                  <a:pt x="438" y="373"/>
                  <a:pt x="438" y="373"/>
                  <a:pt x="438" y="373"/>
                </a:cubicBezTo>
                <a:cubicBezTo>
                  <a:pt x="373" y="438"/>
                  <a:pt x="373" y="438"/>
                  <a:pt x="373" y="438"/>
                </a:cubicBezTo>
                <a:cubicBezTo>
                  <a:pt x="311" y="407"/>
                  <a:pt x="311" y="407"/>
                  <a:pt x="311" y="407"/>
                </a:cubicBezTo>
                <a:cubicBezTo>
                  <a:pt x="309" y="408"/>
                  <a:pt x="307" y="409"/>
                  <a:pt x="305" y="409"/>
                </a:cubicBezTo>
                <a:cubicBezTo>
                  <a:pt x="284" y="476"/>
                  <a:pt x="284" y="476"/>
                  <a:pt x="284" y="476"/>
                </a:cubicBezTo>
                <a:cubicBezTo>
                  <a:pt x="192" y="476"/>
                  <a:pt x="192" y="476"/>
                  <a:pt x="192" y="476"/>
                </a:cubicBezTo>
                <a:cubicBezTo>
                  <a:pt x="170" y="409"/>
                  <a:pt x="170" y="409"/>
                  <a:pt x="170" y="409"/>
                </a:cubicBezTo>
                <a:cubicBezTo>
                  <a:pt x="168" y="409"/>
                  <a:pt x="166" y="408"/>
                  <a:pt x="164" y="407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37" y="373"/>
                  <a:pt x="37" y="373"/>
                  <a:pt x="37" y="373"/>
                </a:cubicBezTo>
                <a:cubicBezTo>
                  <a:pt x="68" y="311"/>
                  <a:pt x="68" y="311"/>
                  <a:pt x="68" y="311"/>
                </a:cubicBezTo>
                <a:cubicBezTo>
                  <a:pt x="67" y="309"/>
                  <a:pt x="67" y="307"/>
                  <a:pt x="66" y="305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192"/>
                  <a:pt x="0" y="192"/>
                  <a:pt x="0" y="192"/>
                </a:cubicBezTo>
                <a:cubicBezTo>
                  <a:pt x="66" y="170"/>
                  <a:pt x="66" y="170"/>
                  <a:pt x="66" y="170"/>
                </a:cubicBezTo>
                <a:cubicBezTo>
                  <a:pt x="67" y="168"/>
                  <a:pt x="67" y="166"/>
                  <a:pt x="68" y="164"/>
                </a:cubicBezTo>
                <a:cubicBezTo>
                  <a:pt x="37" y="102"/>
                  <a:pt x="37" y="102"/>
                  <a:pt x="37" y="102"/>
                </a:cubicBezTo>
                <a:cubicBezTo>
                  <a:pt x="102" y="37"/>
                  <a:pt x="102" y="37"/>
                  <a:pt x="102" y="37"/>
                </a:cubicBezTo>
                <a:cubicBezTo>
                  <a:pt x="164" y="68"/>
                  <a:pt x="164" y="68"/>
                  <a:pt x="164" y="68"/>
                </a:cubicBezTo>
                <a:cubicBezTo>
                  <a:pt x="166" y="67"/>
                  <a:pt x="168" y="67"/>
                  <a:pt x="170" y="66"/>
                </a:cubicBezTo>
                <a:cubicBezTo>
                  <a:pt x="192" y="0"/>
                  <a:pt x="192" y="0"/>
                  <a:pt x="192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305" y="66"/>
                  <a:pt x="305" y="66"/>
                  <a:pt x="305" y="66"/>
                </a:cubicBezTo>
                <a:cubicBezTo>
                  <a:pt x="307" y="67"/>
                  <a:pt x="309" y="67"/>
                  <a:pt x="311" y="68"/>
                </a:cubicBezTo>
                <a:cubicBezTo>
                  <a:pt x="373" y="37"/>
                  <a:pt x="373" y="37"/>
                  <a:pt x="373" y="37"/>
                </a:cubicBezTo>
                <a:cubicBezTo>
                  <a:pt x="438" y="102"/>
                  <a:pt x="438" y="102"/>
                  <a:pt x="438" y="102"/>
                </a:cubicBezTo>
                <a:cubicBezTo>
                  <a:pt x="407" y="164"/>
                  <a:pt x="407" y="164"/>
                  <a:pt x="407" y="164"/>
                </a:cubicBezTo>
                <a:cubicBezTo>
                  <a:pt x="408" y="166"/>
                  <a:pt x="409" y="168"/>
                  <a:pt x="409" y="170"/>
                </a:cubicBezTo>
                <a:cubicBezTo>
                  <a:pt x="476" y="192"/>
                  <a:pt x="476" y="192"/>
                  <a:pt x="476" y="192"/>
                </a:cubicBezTo>
                <a:lnTo>
                  <a:pt x="476" y="284"/>
                </a:lnTo>
                <a:close/>
                <a:moveTo>
                  <a:pt x="371" y="362"/>
                </a:moveTo>
                <a:cubicBezTo>
                  <a:pt x="346" y="311"/>
                  <a:pt x="346" y="311"/>
                  <a:pt x="346" y="311"/>
                </a:cubicBezTo>
                <a:cubicBezTo>
                  <a:pt x="349" y="305"/>
                  <a:pt x="349" y="305"/>
                  <a:pt x="349" y="305"/>
                </a:cubicBezTo>
                <a:cubicBezTo>
                  <a:pt x="349" y="304"/>
                  <a:pt x="352" y="299"/>
                  <a:pt x="353" y="297"/>
                </a:cubicBezTo>
                <a:cubicBezTo>
                  <a:pt x="355" y="294"/>
                  <a:pt x="357" y="290"/>
                  <a:pt x="358" y="286"/>
                </a:cubicBezTo>
                <a:cubicBezTo>
                  <a:pt x="360" y="283"/>
                  <a:pt x="361" y="279"/>
                  <a:pt x="362" y="276"/>
                </a:cubicBezTo>
                <a:cubicBezTo>
                  <a:pt x="366" y="262"/>
                  <a:pt x="366" y="262"/>
                  <a:pt x="366" y="262"/>
                </a:cubicBezTo>
                <a:cubicBezTo>
                  <a:pt x="421" y="244"/>
                  <a:pt x="421" y="244"/>
                  <a:pt x="421" y="244"/>
                </a:cubicBezTo>
                <a:cubicBezTo>
                  <a:pt x="421" y="231"/>
                  <a:pt x="421" y="231"/>
                  <a:pt x="421" y="231"/>
                </a:cubicBezTo>
                <a:cubicBezTo>
                  <a:pt x="366" y="213"/>
                  <a:pt x="366" y="213"/>
                  <a:pt x="366" y="213"/>
                </a:cubicBezTo>
                <a:cubicBezTo>
                  <a:pt x="364" y="206"/>
                  <a:pt x="364" y="206"/>
                  <a:pt x="364" y="206"/>
                </a:cubicBezTo>
                <a:cubicBezTo>
                  <a:pt x="362" y="200"/>
                  <a:pt x="362" y="200"/>
                  <a:pt x="362" y="200"/>
                </a:cubicBezTo>
                <a:cubicBezTo>
                  <a:pt x="361" y="196"/>
                  <a:pt x="360" y="193"/>
                  <a:pt x="358" y="189"/>
                </a:cubicBezTo>
                <a:cubicBezTo>
                  <a:pt x="357" y="185"/>
                  <a:pt x="355" y="181"/>
                  <a:pt x="353" y="178"/>
                </a:cubicBezTo>
                <a:cubicBezTo>
                  <a:pt x="352" y="176"/>
                  <a:pt x="349" y="171"/>
                  <a:pt x="349" y="170"/>
                </a:cubicBezTo>
                <a:cubicBezTo>
                  <a:pt x="346" y="164"/>
                  <a:pt x="346" y="164"/>
                  <a:pt x="346" y="164"/>
                </a:cubicBezTo>
                <a:cubicBezTo>
                  <a:pt x="371" y="113"/>
                  <a:pt x="371" y="113"/>
                  <a:pt x="371" y="113"/>
                </a:cubicBezTo>
                <a:cubicBezTo>
                  <a:pt x="362" y="104"/>
                  <a:pt x="362" y="104"/>
                  <a:pt x="362" y="104"/>
                </a:cubicBezTo>
                <a:cubicBezTo>
                  <a:pt x="311" y="129"/>
                  <a:pt x="311" y="129"/>
                  <a:pt x="311" y="129"/>
                </a:cubicBezTo>
                <a:cubicBezTo>
                  <a:pt x="305" y="126"/>
                  <a:pt x="305" y="126"/>
                  <a:pt x="305" y="126"/>
                </a:cubicBezTo>
                <a:cubicBezTo>
                  <a:pt x="304" y="126"/>
                  <a:pt x="299" y="123"/>
                  <a:pt x="298" y="122"/>
                </a:cubicBezTo>
                <a:cubicBezTo>
                  <a:pt x="294" y="120"/>
                  <a:pt x="290" y="119"/>
                  <a:pt x="286" y="117"/>
                </a:cubicBezTo>
                <a:cubicBezTo>
                  <a:pt x="283" y="116"/>
                  <a:pt x="279" y="114"/>
                  <a:pt x="276" y="113"/>
                </a:cubicBezTo>
                <a:cubicBezTo>
                  <a:pt x="262" y="109"/>
                  <a:pt x="262" y="109"/>
                  <a:pt x="262" y="109"/>
                </a:cubicBezTo>
                <a:cubicBezTo>
                  <a:pt x="244" y="54"/>
                  <a:pt x="244" y="54"/>
                  <a:pt x="244" y="54"/>
                </a:cubicBezTo>
                <a:cubicBezTo>
                  <a:pt x="231" y="54"/>
                  <a:pt x="231" y="54"/>
                  <a:pt x="231" y="54"/>
                </a:cubicBezTo>
                <a:cubicBezTo>
                  <a:pt x="213" y="109"/>
                  <a:pt x="213" y="109"/>
                  <a:pt x="213" y="109"/>
                </a:cubicBezTo>
                <a:cubicBezTo>
                  <a:pt x="206" y="111"/>
                  <a:pt x="206" y="111"/>
                  <a:pt x="206" y="111"/>
                </a:cubicBezTo>
                <a:cubicBezTo>
                  <a:pt x="200" y="113"/>
                  <a:pt x="200" y="113"/>
                  <a:pt x="200" y="113"/>
                </a:cubicBezTo>
                <a:cubicBezTo>
                  <a:pt x="196" y="114"/>
                  <a:pt x="193" y="116"/>
                  <a:pt x="189" y="117"/>
                </a:cubicBezTo>
                <a:cubicBezTo>
                  <a:pt x="185" y="119"/>
                  <a:pt x="181" y="120"/>
                  <a:pt x="178" y="122"/>
                </a:cubicBezTo>
                <a:cubicBezTo>
                  <a:pt x="176" y="123"/>
                  <a:pt x="171" y="126"/>
                  <a:pt x="170" y="126"/>
                </a:cubicBezTo>
                <a:cubicBezTo>
                  <a:pt x="164" y="129"/>
                  <a:pt x="164" y="129"/>
                  <a:pt x="164" y="129"/>
                </a:cubicBezTo>
                <a:cubicBezTo>
                  <a:pt x="113" y="104"/>
                  <a:pt x="113" y="104"/>
                  <a:pt x="113" y="104"/>
                </a:cubicBezTo>
                <a:cubicBezTo>
                  <a:pt x="104" y="113"/>
                  <a:pt x="104" y="113"/>
                  <a:pt x="104" y="113"/>
                </a:cubicBezTo>
                <a:cubicBezTo>
                  <a:pt x="129" y="164"/>
                  <a:pt x="129" y="164"/>
                  <a:pt x="129" y="164"/>
                </a:cubicBezTo>
                <a:cubicBezTo>
                  <a:pt x="126" y="170"/>
                  <a:pt x="126" y="170"/>
                  <a:pt x="126" y="170"/>
                </a:cubicBezTo>
                <a:cubicBezTo>
                  <a:pt x="126" y="171"/>
                  <a:pt x="123" y="176"/>
                  <a:pt x="122" y="178"/>
                </a:cubicBezTo>
                <a:cubicBezTo>
                  <a:pt x="120" y="181"/>
                  <a:pt x="119" y="185"/>
                  <a:pt x="117" y="189"/>
                </a:cubicBezTo>
                <a:cubicBezTo>
                  <a:pt x="116" y="193"/>
                  <a:pt x="114" y="196"/>
                  <a:pt x="113" y="200"/>
                </a:cubicBezTo>
                <a:cubicBezTo>
                  <a:pt x="109" y="213"/>
                  <a:pt x="109" y="213"/>
                  <a:pt x="109" y="213"/>
                </a:cubicBezTo>
                <a:cubicBezTo>
                  <a:pt x="54" y="231"/>
                  <a:pt x="54" y="231"/>
                  <a:pt x="54" y="231"/>
                </a:cubicBezTo>
                <a:cubicBezTo>
                  <a:pt x="54" y="244"/>
                  <a:pt x="54" y="244"/>
                  <a:pt x="54" y="244"/>
                </a:cubicBezTo>
                <a:cubicBezTo>
                  <a:pt x="109" y="262"/>
                  <a:pt x="109" y="262"/>
                  <a:pt x="109" y="262"/>
                </a:cubicBezTo>
                <a:cubicBezTo>
                  <a:pt x="111" y="269"/>
                  <a:pt x="111" y="269"/>
                  <a:pt x="111" y="269"/>
                </a:cubicBezTo>
                <a:cubicBezTo>
                  <a:pt x="113" y="276"/>
                  <a:pt x="113" y="276"/>
                  <a:pt x="113" y="276"/>
                </a:cubicBezTo>
                <a:cubicBezTo>
                  <a:pt x="114" y="279"/>
                  <a:pt x="116" y="283"/>
                  <a:pt x="117" y="286"/>
                </a:cubicBezTo>
                <a:cubicBezTo>
                  <a:pt x="119" y="290"/>
                  <a:pt x="120" y="294"/>
                  <a:pt x="122" y="297"/>
                </a:cubicBezTo>
                <a:cubicBezTo>
                  <a:pt x="123" y="299"/>
                  <a:pt x="126" y="304"/>
                  <a:pt x="126" y="305"/>
                </a:cubicBezTo>
                <a:cubicBezTo>
                  <a:pt x="129" y="311"/>
                  <a:pt x="129" y="311"/>
                  <a:pt x="129" y="311"/>
                </a:cubicBezTo>
                <a:cubicBezTo>
                  <a:pt x="104" y="362"/>
                  <a:pt x="104" y="362"/>
                  <a:pt x="104" y="362"/>
                </a:cubicBezTo>
                <a:cubicBezTo>
                  <a:pt x="113" y="371"/>
                  <a:pt x="113" y="371"/>
                  <a:pt x="113" y="371"/>
                </a:cubicBezTo>
                <a:cubicBezTo>
                  <a:pt x="164" y="346"/>
                  <a:pt x="164" y="346"/>
                  <a:pt x="164" y="346"/>
                </a:cubicBezTo>
                <a:cubicBezTo>
                  <a:pt x="170" y="349"/>
                  <a:pt x="170" y="349"/>
                  <a:pt x="170" y="349"/>
                </a:cubicBezTo>
                <a:cubicBezTo>
                  <a:pt x="171" y="349"/>
                  <a:pt x="176" y="352"/>
                  <a:pt x="178" y="353"/>
                </a:cubicBezTo>
                <a:cubicBezTo>
                  <a:pt x="182" y="355"/>
                  <a:pt x="185" y="357"/>
                  <a:pt x="189" y="358"/>
                </a:cubicBezTo>
                <a:cubicBezTo>
                  <a:pt x="193" y="360"/>
                  <a:pt x="196" y="361"/>
                  <a:pt x="200" y="362"/>
                </a:cubicBezTo>
                <a:cubicBezTo>
                  <a:pt x="213" y="366"/>
                  <a:pt x="213" y="366"/>
                  <a:pt x="213" y="366"/>
                </a:cubicBezTo>
                <a:cubicBezTo>
                  <a:pt x="231" y="421"/>
                  <a:pt x="231" y="421"/>
                  <a:pt x="231" y="421"/>
                </a:cubicBezTo>
                <a:cubicBezTo>
                  <a:pt x="244" y="421"/>
                  <a:pt x="244" y="421"/>
                  <a:pt x="244" y="421"/>
                </a:cubicBezTo>
                <a:cubicBezTo>
                  <a:pt x="262" y="366"/>
                  <a:pt x="262" y="366"/>
                  <a:pt x="262" y="366"/>
                </a:cubicBezTo>
                <a:cubicBezTo>
                  <a:pt x="269" y="364"/>
                  <a:pt x="269" y="364"/>
                  <a:pt x="269" y="364"/>
                </a:cubicBezTo>
                <a:cubicBezTo>
                  <a:pt x="269" y="364"/>
                  <a:pt x="277" y="362"/>
                  <a:pt x="280" y="360"/>
                </a:cubicBezTo>
                <a:cubicBezTo>
                  <a:pt x="286" y="358"/>
                  <a:pt x="292" y="356"/>
                  <a:pt x="299" y="352"/>
                </a:cubicBezTo>
                <a:cubicBezTo>
                  <a:pt x="311" y="346"/>
                  <a:pt x="311" y="346"/>
                  <a:pt x="311" y="346"/>
                </a:cubicBezTo>
                <a:cubicBezTo>
                  <a:pt x="362" y="371"/>
                  <a:pt x="362" y="371"/>
                  <a:pt x="362" y="371"/>
                </a:cubicBezTo>
                <a:lnTo>
                  <a:pt x="371" y="362"/>
                </a:lnTo>
                <a:close/>
                <a:moveTo>
                  <a:pt x="234" y="183"/>
                </a:moveTo>
                <a:cubicBezTo>
                  <a:pt x="262" y="183"/>
                  <a:pt x="284" y="205"/>
                  <a:pt x="284" y="234"/>
                </a:cubicBezTo>
                <a:cubicBezTo>
                  <a:pt x="284" y="262"/>
                  <a:pt x="262" y="284"/>
                  <a:pt x="234" y="284"/>
                </a:cubicBezTo>
                <a:cubicBezTo>
                  <a:pt x="205" y="284"/>
                  <a:pt x="183" y="262"/>
                  <a:pt x="183" y="234"/>
                </a:cubicBezTo>
                <a:cubicBezTo>
                  <a:pt x="183" y="205"/>
                  <a:pt x="205" y="183"/>
                  <a:pt x="234" y="183"/>
                </a:cubicBezTo>
                <a:close/>
              </a:path>
            </a:pathLst>
          </a:custGeom>
          <a:solidFill>
            <a:srgbClr val="433C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387"/>
          <p:cNvSpPr>
            <a:spLocks noEditPoints="1"/>
          </p:cNvSpPr>
          <p:nvPr/>
        </p:nvSpPr>
        <p:spPr bwMode="auto">
          <a:xfrm>
            <a:off x="993600" y="4110712"/>
            <a:ext cx="429436" cy="427997"/>
          </a:xfrm>
          <a:custGeom>
            <a:avLst/>
            <a:gdLst>
              <a:gd name="T0" fmla="*/ 135 w 169"/>
              <a:gd name="T1" fmla="*/ 121 h 174"/>
              <a:gd name="T2" fmla="*/ 111 w 169"/>
              <a:gd name="T3" fmla="*/ 140 h 174"/>
              <a:gd name="T4" fmla="*/ 73 w 169"/>
              <a:gd name="T5" fmla="*/ 121 h 174"/>
              <a:gd name="T6" fmla="*/ 97 w 169"/>
              <a:gd name="T7" fmla="*/ 140 h 174"/>
              <a:gd name="T8" fmla="*/ 73 w 169"/>
              <a:gd name="T9" fmla="*/ 121 h 174"/>
              <a:gd name="T10" fmla="*/ 58 w 169"/>
              <a:gd name="T11" fmla="*/ 121 h 174"/>
              <a:gd name="T12" fmla="*/ 34 w 169"/>
              <a:gd name="T13" fmla="*/ 140 h 174"/>
              <a:gd name="T14" fmla="*/ 111 w 169"/>
              <a:gd name="T15" fmla="*/ 87 h 174"/>
              <a:gd name="T16" fmla="*/ 135 w 169"/>
              <a:gd name="T17" fmla="*/ 106 h 174"/>
              <a:gd name="T18" fmla="*/ 111 w 169"/>
              <a:gd name="T19" fmla="*/ 87 h 174"/>
              <a:gd name="T20" fmla="*/ 97 w 169"/>
              <a:gd name="T21" fmla="*/ 87 h 174"/>
              <a:gd name="T22" fmla="*/ 73 w 169"/>
              <a:gd name="T23" fmla="*/ 106 h 174"/>
              <a:gd name="T24" fmla="*/ 34 w 169"/>
              <a:gd name="T25" fmla="*/ 87 h 174"/>
              <a:gd name="T26" fmla="*/ 58 w 169"/>
              <a:gd name="T27" fmla="*/ 106 h 174"/>
              <a:gd name="T28" fmla="*/ 34 w 169"/>
              <a:gd name="T29" fmla="*/ 87 h 174"/>
              <a:gd name="T30" fmla="*/ 135 w 169"/>
              <a:gd name="T31" fmla="*/ 53 h 174"/>
              <a:gd name="T32" fmla="*/ 111 w 169"/>
              <a:gd name="T33" fmla="*/ 72 h 174"/>
              <a:gd name="T34" fmla="*/ 73 w 169"/>
              <a:gd name="T35" fmla="*/ 53 h 174"/>
              <a:gd name="T36" fmla="*/ 97 w 169"/>
              <a:gd name="T37" fmla="*/ 72 h 174"/>
              <a:gd name="T38" fmla="*/ 73 w 169"/>
              <a:gd name="T39" fmla="*/ 53 h 174"/>
              <a:gd name="T40" fmla="*/ 58 w 169"/>
              <a:gd name="T41" fmla="*/ 53 h 174"/>
              <a:gd name="T42" fmla="*/ 34 w 169"/>
              <a:gd name="T43" fmla="*/ 72 h 174"/>
              <a:gd name="T44" fmla="*/ 111 w 169"/>
              <a:gd name="T45" fmla="*/ 0 h 174"/>
              <a:gd name="T46" fmla="*/ 135 w 169"/>
              <a:gd name="T47" fmla="*/ 19 h 174"/>
              <a:gd name="T48" fmla="*/ 111 w 169"/>
              <a:gd name="T49" fmla="*/ 0 h 174"/>
              <a:gd name="T50" fmla="*/ 58 w 169"/>
              <a:gd name="T51" fmla="*/ 0 h 174"/>
              <a:gd name="T52" fmla="*/ 34 w 169"/>
              <a:gd name="T53" fmla="*/ 19 h 174"/>
              <a:gd name="T54" fmla="*/ 19 w 169"/>
              <a:gd name="T55" fmla="*/ 38 h 174"/>
              <a:gd name="T56" fmla="*/ 150 w 169"/>
              <a:gd name="T57" fmla="*/ 155 h 174"/>
              <a:gd name="T58" fmla="*/ 19 w 169"/>
              <a:gd name="T59" fmla="*/ 38 h 174"/>
              <a:gd name="T60" fmla="*/ 169 w 169"/>
              <a:gd name="T61" fmla="*/ 19 h 174"/>
              <a:gd name="T62" fmla="*/ 0 w 169"/>
              <a:gd name="T63" fmla="*/ 174 h 174"/>
              <a:gd name="T64" fmla="*/ 34 w 169"/>
              <a:gd name="T65" fmla="*/ 19 h 174"/>
              <a:gd name="T66" fmla="*/ 58 w 169"/>
              <a:gd name="T67" fmla="*/ 38 h 174"/>
              <a:gd name="T68" fmla="*/ 111 w 169"/>
              <a:gd name="T69" fmla="*/ 19 h 174"/>
              <a:gd name="T70" fmla="*/ 135 w 169"/>
              <a:gd name="T71" fmla="*/ 38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9" h="174">
                <a:moveTo>
                  <a:pt x="111" y="121"/>
                </a:moveTo>
                <a:lnTo>
                  <a:pt x="135" y="121"/>
                </a:lnTo>
                <a:lnTo>
                  <a:pt x="135" y="140"/>
                </a:lnTo>
                <a:lnTo>
                  <a:pt x="111" y="140"/>
                </a:lnTo>
                <a:lnTo>
                  <a:pt x="111" y="121"/>
                </a:lnTo>
                <a:close/>
                <a:moveTo>
                  <a:pt x="73" y="121"/>
                </a:moveTo>
                <a:lnTo>
                  <a:pt x="97" y="121"/>
                </a:lnTo>
                <a:lnTo>
                  <a:pt x="97" y="140"/>
                </a:lnTo>
                <a:lnTo>
                  <a:pt x="73" y="140"/>
                </a:lnTo>
                <a:lnTo>
                  <a:pt x="73" y="121"/>
                </a:lnTo>
                <a:close/>
                <a:moveTo>
                  <a:pt x="34" y="121"/>
                </a:moveTo>
                <a:lnTo>
                  <a:pt x="58" y="121"/>
                </a:lnTo>
                <a:lnTo>
                  <a:pt x="58" y="140"/>
                </a:lnTo>
                <a:lnTo>
                  <a:pt x="34" y="140"/>
                </a:lnTo>
                <a:lnTo>
                  <a:pt x="34" y="121"/>
                </a:lnTo>
                <a:close/>
                <a:moveTo>
                  <a:pt x="111" y="87"/>
                </a:moveTo>
                <a:lnTo>
                  <a:pt x="135" y="87"/>
                </a:lnTo>
                <a:lnTo>
                  <a:pt x="135" y="106"/>
                </a:lnTo>
                <a:lnTo>
                  <a:pt x="111" y="106"/>
                </a:lnTo>
                <a:lnTo>
                  <a:pt x="111" y="87"/>
                </a:lnTo>
                <a:close/>
                <a:moveTo>
                  <a:pt x="73" y="87"/>
                </a:moveTo>
                <a:lnTo>
                  <a:pt x="97" y="87"/>
                </a:lnTo>
                <a:lnTo>
                  <a:pt x="97" y="106"/>
                </a:lnTo>
                <a:lnTo>
                  <a:pt x="73" y="106"/>
                </a:lnTo>
                <a:lnTo>
                  <a:pt x="73" y="87"/>
                </a:lnTo>
                <a:close/>
                <a:moveTo>
                  <a:pt x="34" y="87"/>
                </a:moveTo>
                <a:lnTo>
                  <a:pt x="58" y="87"/>
                </a:lnTo>
                <a:lnTo>
                  <a:pt x="58" y="106"/>
                </a:lnTo>
                <a:lnTo>
                  <a:pt x="34" y="106"/>
                </a:lnTo>
                <a:lnTo>
                  <a:pt x="34" y="87"/>
                </a:lnTo>
                <a:close/>
                <a:moveTo>
                  <a:pt x="111" y="53"/>
                </a:moveTo>
                <a:lnTo>
                  <a:pt x="135" y="53"/>
                </a:lnTo>
                <a:lnTo>
                  <a:pt x="135" y="72"/>
                </a:lnTo>
                <a:lnTo>
                  <a:pt x="111" y="72"/>
                </a:lnTo>
                <a:lnTo>
                  <a:pt x="111" y="53"/>
                </a:lnTo>
                <a:close/>
                <a:moveTo>
                  <a:pt x="73" y="53"/>
                </a:moveTo>
                <a:lnTo>
                  <a:pt x="97" y="53"/>
                </a:lnTo>
                <a:lnTo>
                  <a:pt x="97" y="72"/>
                </a:lnTo>
                <a:lnTo>
                  <a:pt x="73" y="72"/>
                </a:lnTo>
                <a:lnTo>
                  <a:pt x="73" y="53"/>
                </a:lnTo>
                <a:close/>
                <a:moveTo>
                  <a:pt x="34" y="53"/>
                </a:moveTo>
                <a:lnTo>
                  <a:pt x="58" y="53"/>
                </a:lnTo>
                <a:lnTo>
                  <a:pt x="58" y="72"/>
                </a:lnTo>
                <a:lnTo>
                  <a:pt x="34" y="72"/>
                </a:lnTo>
                <a:lnTo>
                  <a:pt x="34" y="53"/>
                </a:lnTo>
                <a:close/>
                <a:moveTo>
                  <a:pt x="111" y="0"/>
                </a:moveTo>
                <a:lnTo>
                  <a:pt x="135" y="0"/>
                </a:lnTo>
                <a:lnTo>
                  <a:pt x="135" y="19"/>
                </a:lnTo>
                <a:lnTo>
                  <a:pt x="111" y="19"/>
                </a:lnTo>
                <a:lnTo>
                  <a:pt x="111" y="0"/>
                </a:lnTo>
                <a:close/>
                <a:moveTo>
                  <a:pt x="34" y="0"/>
                </a:moveTo>
                <a:lnTo>
                  <a:pt x="58" y="0"/>
                </a:lnTo>
                <a:lnTo>
                  <a:pt x="58" y="19"/>
                </a:lnTo>
                <a:lnTo>
                  <a:pt x="34" y="19"/>
                </a:lnTo>
                <a:lnTo>
                  <a:pt x="34" y="0"/>
                </a:lnTo>
                <a:close/>
                <a:moveTo>
                  <a:pt x="19" y="38"/>
                </a:moveTo>
                <a:lnTo>
                  <a:pt x="19" y="155"/>
                </a:lnTo>
                <a:lnTo>
                  <a:pt x="150" y="155"/>
                </a:lnTo>
                <a:lnTo>
                  <a:pt x="150" y="38"/>
                </a:lnTo>
                <a:lnTo>
                  <a:pt x="19" y="38"/>
                </a:lnTo>
                <a:close/>
                <a:moveTo>
                  <a:pt x="135" y="19"/>
                </a:moveTo>
                <a:lnTo>
                  <a:pt x="169" y="19"/>
                </a:lnTo>
                <a:lnTo>
                  <a:pt x="169" y="174"/>
                </a:lnTo>
                <a:lnTo>
                  <a:pt x="0" y="174"/>
                </a:lnTo>
                <a:lnTo>
                  <a:pt x="0" y="19"/>
                </a:lnTo>
                <a:lnTo>
                  <a:pt x="34" y="19"/>
                </a:lnTo>
                <a:lnTo>
                  <a:pt x="34" y="38"/>
                </a:lnTo>
                <a:lnTo>
                  <a:pt x="58" y="38"/>
                </a:lnTo>
                <a:lnTo>
                  <a:pt x="58" y="19"/>
                </a:lnTo>
                <a:lnTo>
                  <a:pt x="111" y="19"/>
                </a:lnTo>
                <a:lnTo>
                  <a:pt x="111" y="38"/>
                </a:lnTo>
                <a:lnTo>
                  <a:pt x="135" y="38"/>
                </a:lnTo>
                <a:lnTo>
                  <a:pt x="135" y="19"/>
                </a:lnTo>
                <a:close/>
              </a:path>
            </a:pathLst>
          </a:custGeom>
          <a:solidFill>
            <a:srgbClr val="433C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24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obs5. Parmi les propositions suivantes, quelle(s) consultante(s) sportive(s) connaissez-vous, ne serait-ce que de nom ? Veuillez sélectionner toutes les réponses qui s'appliquent.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obs6. Et quelle est la consultante sportive que vous trouvez la plus pertinente sur son sport ? Veuillez sélectionner une seule réponse.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(799)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obs7. Regardez-vous des événements sportifs féminins à la télévision ?Veuillez sélectionner une seule réponse.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obs8. Quel(s) est/sont l'/les événement(s) sportif(s) féminin(s) qui suscite(nt) votre intérêt ?Veuillez sélectionner toutes les réponses qui s'appliquent.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regardant le sport féminin (571)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obs9. Dans quelle mesure êtes-vous favorable, ou non à ce qu'une femme prenne la tête…Veuillez sélectionner une seule réponse par ligne.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obs9_1. Dans quelle mesure êtes-vous favorable, ou non à ce qu'une femme prenne la tête…Veuillez sélectionner une seule réponse par ligne. - ...d'une fédération sportive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obs9_2. Dans quelle mesure êtes-vous favorable, ou non à ce qu'une femme prenne la tête…Veuillez sélectionner une seule réponse par ligne. - ...d'une ligue sportive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obs9_3. Dans quelle mesure êtes-vous favorable, ou non à ce qu'une femme prenne la tête…Veuillez sélectionner une seule réponse par ligne. - ...d'une équipe nationale masculine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obs9_4. Dans quelle mesure êtes-vous favorable, ou non à ce qu'une femme prenne la tête…Veuillez sélectionner une seule réponse par ligne. - ...d'une équipe masculine d'un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obs10. Et dans quelle mesure êtes-vous favorable, ou non, à ce qu'un homme prenne la tête…Veuillez sélectionner une seule réponse par ligne.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obs1. Parmi la liste suivante, quelle(s) sportive(s) en activité connaissez-vous, ne serait-ce que de nom ? Veuillez sélectionner toutes les réponses qui s'appliquent.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obs10_1. Et dans quelle mesure êtes-vous favorable, ou non, à ce qu'un homme prenne la tête…Veuillez sélectionner une seule réponse par ligne. - ...d'une fédération sportive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obs10_2. Et dans quelle mesure êtes-vous favorable, ou non, à ce qu'un homme prenne la tête…Veuillez sélectionner une seule réponse par ligne. - ...d'une ligue sportive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obs10_3. Et dans quelle mesure êtes-vous favorable, ou non, à ce qu'un homme prenne la tête…Veuillez sélectionner une seule réponse par ligne. - ...d'une équipe nationale féminine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obs10_4. Et dans quelle mesure êtes-vous favorable, ou non, à ce qu'un homme prenne la tête…Veuillez sélectionner une seule réponse par ligne. - ...d'une équipe féminine d'un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(1003)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obs1b. Selon vous, quel sport pratique les sportives professionnelles suivantes ?Veuillez sélectionner une seule réponse par sportive.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obs1b_1. Selon vous, quel sport pratique les sportives professionnelles suivantes ?Veuillez sélectionner une seule réponse par sportive. - Gabriella Papadakis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(146)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obs1b_2. Selon vous, quel sport pratique les sportives professionnelles suivantes ?Veuillez sélectionner une seule réponse par sportive. - Pauline Ferrand-Prevot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(122)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obs1b_3. Selon vous, quel sport pratique les sportives professionnelles suivantes ?Veuillez sélectionner une seule réponse par sportive. - Caroline Garcia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(245)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obs1b_4. Selon vous, quel sport pratique les sportives professionnelles suivantes ?Veuillez sélectionner une seule réponse par sportive. - Tessa Worley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(195)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 femmes dans le sport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600" y="1044000"/>
            <a:ext cx="10634400" cy="684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1100" b="1" i="1">
                <a:latin typeface="Arial"/>
              </a:rPr>
              <a:t>obs1b_5. Selon vous, quel sport pratique les sportives professionnelles suivantes ?Veuillez sélectionner une seule réponse par sportive. - Marie-Amélie Le Fur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600" y="1728000"/>
            <a:ext cx="10634400" cy="406799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sz="900" b="1" i="0">
                <a:latin typeface="Arial"/>
              </a:rPr>
              <a:t>Base brute: Adultes français connaissant au moins une sportive. (141)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2134800"/>
          <a:ext cx="10515600" cy="403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YouGov Content">
  <a:themeElements>
    <a:clrScheme name="YouGov Colors 2020">
      <a:dk1>
        <a:srgbClr val="000000"/>
      </a:dk1>
      <a:lt1>
        <a:srgbClr val="FFFFFF"/>
      </a:lt1>
      <a:dk2>
        <a:srgbClr val="241D36"/>
      </a:dk2>
      <a:lt2>
        <a:srgbClr val="B3B5B3"/>
      </a:lt2>
      <a:accent1>
        <a:srgbClr val="7C64C3"/>
      </a:accent1>
      <a:accent2>
        <a:srgbClr val="F372A1"/>
      </a:accent2>
      <a:accent3>
        <a:srgbClr val="29CDCA"/>
      </a:accent3>
      <a:accent4>
        <a:srgbClr val="AE61C4"/>
      </a:accent4>
      <a:accent5>
        <a:srgbClr val="FF6352"/>
      </a:accent5>
      <a:accent6>
        <a:srgbClr val="00B7B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332C4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YouGov_PowerPoint_Template_2019_09_16.pptx" id="{883657CB-C8B7-4058-BBAC-C150D0376613}" vid="{C6CA93C2-A70E-4A33-B76F-4FE2E08B727C}"/>
    </a:ext>
  </a:extLst>
</a:theme>
</file>

<file path=ppt/theme/theme2.xml><?xml version="1.0" encoding="utf-8"?>
<a:theme xmlns:a="http://schemas.openxmlformats.org/drawingml/2006/main" name="Office Theme">
  <a:themeElements>
    <a:clrScheme name="YouGov Colors">
      <a:dk1>
        <a:srgbClr val="4D4C4D"/>
      </a:dk1>
      <a:lt1>
        <a:srgbClr val="B4B5B4"/>
      </a:lt1>
      <a:dk2>
        <a:srgbClr val="DA2C2D"/>
      </a:dk2>
      <a:lt2>
        <a:srgbClr val="B3B5B3"/>
      </a:lt2>
      <a:accent1>
        <a:srgbClr val="EC4079"/>
      </a:accent1>
      <a:accent2>
        <a:srgbClr val="9575CD"/>
      </a:accent2>
      <a:accent3>
        <a:srgbClr val="00BFA5"/>
      </a:accent3>
      <a:accent4>
        <a:srgbClr val="FFB74D"/>
      </a:accent4>
      <a:accent5>
        <a:srgbClr val="8797EB"/>
      </a:accent5>
      <a:accent6>
        <a:srgbClr val="B2E27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1385</Words>
  <Application>Microsoft Office PowerPoint</Application>
  <PresentationFormat>Personnalisé</PresentationFormat>
  <Paragraphs>108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YouGov Content</vt:lpstr>
      <vt:lpstr>Les femmes dans le sport</vt:lpstr>
      <vt:lpstr>Méthodologie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  <vt:lpstr>Les femmes dans le sport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2019-10-01T10:57:19Z</dcterms:created>
  <dcterms:modified xsi:type="dcterms:W3CDTF">2020-11-20T09:43:16Z</dcterms:modified>
</cp:coreProperties>
</file>